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GoogleSlidesCustomDataVersion2">
      <go:slidesCustomData xmlns:go="http://customooxmlschemas.google.com/" r:id="rId22" roundtripDataSignature="AMtx7mjo9vGcyzgG2hBQ7IUOQm3UDcpox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11" Type="http://schemas.openxmlformats.org/officeDocument/2006/relationships/slide" Target="slides/slide6.xml"/><Relationship Id="rId22" Type="http://customschemas.google.com/relationships/presentationmetadata" Target="metadata"/><Relationship Id="rId10" Type="http://schemas.openxmlformats.org/officeDocument/2006/relationships/slide" Target="slides/slide5.xml"/><Relationship Id="rId21" Type="http://schemas.openxmlformats.org/officeDocument/2006/relationships/slide" Target="slides/slide16.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slide" Target="slides/slide14.xml"/><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 name="Google Shape;5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
              <a:t>Welcome to Kingfisher Class.  Thank you for making the time to come here this evening and I hope you will find the session informative.  There will be a chance for questions at the end.  If these questions could be general about the class organisation rather than specific to your child I would be very grateful.  I will share with you in a moment the best ways to make appointments to discuss worries or concerns pertinent to individuals.  We will also have a parents consultation opportunity nearer half term</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 name="Shape 57"/>
        <p:cNvGrpSpPr/>
        <p:nvPr/>
      </p:nvGrpSpPr>
      <p:grpSpPr>
        <a:xfrm>
          <a:off x="0" y="0"/>
          <a:ext cx="0" cy="0"/>
          <a:chOff x="0" y="0"/>
          <a:chExt cx="0" cy="0"/>
        </a:xfrm>
      </p:grpSpPr>
      <p:sp>
        <p:nvSpPr>
          <p:cNvPr id="58" name="Google Shape;58;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9" name="Google Shape;59;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
              <a:t>Please look on for the school website for any information and your child’s learning or general things that are happening in school.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 name="Shape 63"/>
        <p:cNvGrpSpPr/>
        <p:nvPr/>
      </p:nvGrpSpPr>
      <p:grpSpPr>
        <a:xfrm>
          <a:off x="0" y="0"/>
          <a:ext cx="0" cy="0"/>
          <a:chOff x="0" y="0"/>
          <a:chExt cx="0" cy="0"/>
        </a:xfrm>
      </p:grpSpPr>
      <p:sp>
        <p:nvSpPr>
          <p:cNvPr id="64" name="Google Shape;64;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5" name="Google Shape;65;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
              <a:t>A typical timetable can be found on the school website and this is what timetable will look like in the coming weeks when we are more settled with the classroom structure. I will teach every day except for Tuesday afternoons and Wednesday morning when Mrs Papworth and Mrs Nicklin will teach. Mrs Papworth is a wonderful teacher and Mrs Nicklin is an experience TA who already knows the children quite well.</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2" name="Google Shape;72;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9" name="Google Shape;79;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
              <a:t>There is a copy of this home learning on the web site in the Home Learning Section and I shall send one home with your children.  The expectations are written at the top. Summarise.   Explain how you will organise the days for presentation. (when will presentations happen?)</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6" name="Google Shape;86;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
              <a:t>Discuss Little Wandle vocab sheets</a:t>
            </a:r>
            <a:endParaRPr/>
          </a:p>
          <a:p>
            <a:pPr indent="0" lvl="0" marL="0" rtl="0" algn="l">
              <a:lnSpc>
                <a:spcPct val="100000"/>
              </a:lnSpc>
              <a:spcBef>
                <a:spcPts val="0"/>
              </a:spcBef>
              <a:spcAft>
                <a:spcPts val="0"/>
              </a:spcAft>
              <a:buSzPts val="1100"/>
              <a:buNone/>
            </a:pPr>
            <a:r>
              <a:rPr lang="en"/>
              <a:t>Reading good for writing, comprehension, and enjoyment. We will start sending home weekly spellings to practice next week and we will have a weekly quiz every Monday to see what areas we need to work on.</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2" name="Google Shape;92;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
              <a:t>Mention Little Wandle - how they are selected</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9" name="Google Shape;99;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lang="en"/>
              <a:t>Our little Wandle program starts next week but I have sent home reading records today so we can get back into the swing of using them. If you do any reading with your child at home it would be lovely to see an entry in the reading record to have an idea about how much the students are reading at home!</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6" name="Google Shape;106;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
              <a:t>Keeping Y1 KIRFS up in case you want to do extra practice or review.</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3" name="Google Shape;113;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
              <a:t>Also nuts as we have chn with nut allergies in school and in class.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9" name="Google Shape;119;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p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5" name="Google Shape;125;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
              <a:t>On under curriculum.</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2" name="Google Shape;132;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
              <a:t>Be safe, Be Respectful, Be Learners.    Kind.. Think.</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8" name="Google Shape;138;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
              <a:t>Nice if we know anything to celebrate, or anything that might be worrying your child that day etc</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4" name="Google Shape;144;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0" name="Google Shape;150;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18"/>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18"/>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1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3" name="Shape 13"/>
        <p:cNvGrpSpPr/>
        <p:nvPr/>
      </p:nvGrpSpPr>
      <p:grpSpPr>
        <a:xfrm>
          <a:off x="0" y="0"/>
          <a:ext cx="0" cy="0"/>
          <a:chOff x="0" y="0"/>
          <a:chExt cx="0" cy="0"/>
        </a:xfrm>
      </p:grpSpPr>
      <p:sp>
        <p:nvSpPr>
          <p:cNvPr id="14" name="Google Shape;14;p19"/>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5" name="Google Shape;15;p19"/>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16" name="Google Shape;16;p1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7" name="Shape 17"/>
        <p:cNvGrpSpPr/>
        <p:nvPr/>
      </p:nvGrpSpPr>
      <p:grpSpPr>
        <a:xfrm>
          <a:off x="0" y="0"/>
          <a:ext cx="0" cy="0"/>
          <a:chOff x="0" y="0"/>
          <a:chExt cx="0" cy="0"/>
        </a:xfrm>
      </p:grpSpPr>
      <p:sp>
        <p:nvSpPr>
          <p:cNvPr id="18" name="Google Shape;18;p20"/>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19" name="Google Shape;19;p2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2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2" name="Google Shape;22;p21"/>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23" name="Google Shape;23;p21"/>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24" name="Google Shape;24;p2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22"/>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7" name="Google Shape;27;p2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23"/>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0" name="Google Shape;30;p23"/>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31" name="Google Shape;31;p2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24"/>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34" name="Google Shape;34;p2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25"/>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 name="Google Shape;37;p25"/>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38" name="Google Shape;38;p25"/>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25"/>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40" name="Google Shape;40;p2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26"/>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Autofit/>
          </a:bodyPr>
          <a:lstStyle>
            <a:lvl1pPr indent="-228600" lvl="0" marL="457200" algn="l">
              <a:lnSpc>
                <a:spcPct val="100000"/>
              </a:lnSpc>
              <a:spcBef>
                <a:spcPts val="0"/>
              </a:spcBef>
              <a:spcAft>
                <a:spcPts val="0"/>
              </a:spcAft>
              <a:buSzPts val="1800"/>
              <a:buNone/>
              <a:defRPr/>
            </a:lvl1pPr>
          </a:lstStyle>
          <a:p/>
        </p:txBody>
      </p:sp>
      <p:sp>
        <p:nvSpPr>
          <p:cNvPr id="43" name="Google Shape;43;p2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27"/>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6" name="Google Shape;46;p27"/>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1600"/>
              </a:spcBef>
              <a:spcAft>
                <a:spcPts val="0"/>
              </a:spcAft>
              <a:buSzPts val="1400"/>
              <a:buChar char="○"/>
              <a:defRPr/>
            </a:lvl2pPr>
            <a:lvl3pPr indent="-317500" lvl="2" marL="1371600" algn="ctr">
              <a:lnSpc>
                <a:spcPct val="115000"/>
              </a:lnSpc>
              <a:spcBef>
                <a:spcPts val="1600"/>
              </a:spcBef>
              <a:spcAft>
                <a:spcPts val="0"/>
              </a:spcAft>
              <a:buSzPts val="1400"/>
              <a:buChar char="■"/>
              <a:defRPr/>
            </a:lvl3pPr>
            <a:lvl4pPr indent="-317500" lvl="3" marL="1828800" algn="ctr">
              <a:lnSpc>
                <a:spcPct val="115000"/>
              </a:lnSpc>
              <a:spcBef>
                <a:spcPts val="1600"/>
              </a:spcBef>
              <a:spcAft>
                <a:spcPts val="0"/>
              </a:spcAft>
              <a:buSzPts val="1400"/>
              <a:buChar char="●"/>
              <a:defRPr/>
            </a:lvl4pPr>
            <a:lvl5pPr indent="-317500" lvl="4" marL="2286000" algn="ctr">
              <a:lnSpc>
                <a:spcPct val="115000"/>
              </a:lnSpc>
              <a:spcBef>
                <a:spcPts val="1600"/>
              </a:spcBef>
              <a:spcAft>
                <a:spcPts val="0"/>
              </a:spcAft>
              <a:buSzPts val="1400"/>
              <a:buChar char="○"/>
              <a:defRPr/>
            </a:lvl5pPr>
            <a:lvl6pPr indent="-317500" lvl="5" marL="2743200" algn="ctr">
              <a:lnSpc>
                <a:spcPct val="115000"/>
              </a:lnSpc>
              <a:spcBef>
                <a:spcPts val="1600"/>
              </a:spcBef>
              <a:spcAft>
                <a:spcPts val="0"/>
              </a:spcAft>
              <a:buSzPts val="1400"/>
              <a:buChar char="■"/>
              <a:defRPr/>
            </a:lvl6pPr>
            <a:lvl7pPr indent="-317500" lvl="6" marL="3200400" algn="ctr">
              <a:lnSpc>
                <a:spcPct val="115000"/>
              </a:lnSpc>
              <a:spcBef>
                <a:spcPts val="1600"/>
              </a:spcBef>
              <a:spcAft>
                <a:spcPts val="0"/>
              </a:spcAft>
              <a:buSzPts val="1400"/>
              <a:buChar char="●"/>
              <a:defRPr/>
            </a:lvl7pPr>
            <a:lvl8pPr indent="-317500" lvl="7" marL="3657600" algn="ctr">
              <a:lnSpc>
                <a:spcPct val="115000"/>
              </a:lnSpc>
              <a:spcBef>
                <a:spcPts val="1600"/>
              </a:spcBef>
              <a:spcAft>
                <a:spcPts val="0"/>
              </a:spcAft>
              <a:buSzPts val="1400"/>
              <a:buChar char="○"/>
              <a:defRPr/>
            </a:lvl8pPr>
            <a:lvl9pPr indent="-317500" lvl="8" marL="4114800" algn="ctr">
              <a:lnSpc>
                <a:spcPct val="115000"/>
              </a:lnSpc>
              <a:spcBef>
                <a:spcPts val="1600"/>
              </a:spcBef>
              <a:spcAft>
                <a:spcPts val="1600"/>
              </a:spcAft>
              <a:buSzPts val="1400"/>
              <a:buChar char="■"/>
              <a:defRPr/>
            </a:lvl9pPr>
          </a:lstStyle>
          <a:p/>
        </p:txBody>
      </p:sp>
      <p:sp>
        <p:nvSpPr>
          <p:cNvPr id="47" name="Google Shape;47;p2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2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7"/>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17"/>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1600"/>
              </a:spcBef>
              <a:spcAft>
                <a:spcPts val="160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1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9.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hyperlink" Target="https://www.bartonprimary.org.uk/curriculum-subjects/" TargetMode="Externa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en"/>
              <a:t>Class Essentials</a:t>
            </a:r>
            <a:endParaRPr/>
          </a:p>
        </p:txBody>
      </p:sp>
      <p:sp>
        <p:nvSpPr>
          <p:cNvPr id="55" name="Google Shape;55;p1"/>
          <p:cNvSpPr txBox="1"/>
          <p:nvPr>
            <p:ph idx="1" type="subTitle"/>
          </p:nvPr>
        </p:nvSpPr>
        <p:spPr>
          <a:xfrm>
            <a:off x="311700" y="2834125"/>
            <a:ext cx="8520600" cy="15039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
              <a:t>Kingfisher Class</a:t>
            </a:r>
            <a:endParaRPr/>
          </a:p>
          <a:p>
            <a:pPr indent="0" lvl="0" marL="0" rtl="0" algn="ctr">
              <a:lnSpc>
                <a:spcPct val="100000"/>
              </a:lnSpc>
              <a:spcBef>
                <a:spcPts val="0"/>
              </a:spcBef>
              <a:spcAft>
                <a:spcPts val="0"/>
              </a:spcAft>
              <a:buSzPts val="2800"/>
              <a:buNone/>
            </a:pPr>
            <a:r>
              <a:rPr lang="en"/>
              <a:t>September 2025</a:t>
            </a:r>
            <a:endParaRPr/>
          </a:p>
          <a:p>
            <a:pPr indent="0" lvl="0" marL="0" rtl="0" algn="ctr">
              <a:lnSpc>
                <a:spcPct val="100000"/>
              </a:lnSpc>
              <a:spcBef>
                <a:spcPts val="0"/>
              </a:spcBef>
              <a:spcAft>
                <a:spcPts val="0"/>
              </a:spcAft>
              <a:buSzPts val="2800"/>
              <a:buNone/>
            </a:pPr>
            <a:r>
              <a:rPr lang="en"/>
              <a:t>Mr. Burn</a:t>
            </a:r>
            <a:endParaRPr/>
          </a:p>
        </p:txBody>
      </p:sp>
      <p:pic>
        <p:nvPicPr>
          <p:cNvPr id="56" name="Google Shape;56;p1"/>
          <p:cNvPicPr preferRelativeResize="0"/>
          <p:nvPr/>
        </p:nvPicPr>
        <p:blipFill rotWithShape="1">
          <a:blip r:embed="rId3">
            <a:alphaModFix/>
          </a:blip>
          <a:srcRect b="0" l="0" r="0" t="0"/>
          <a:stretch/>
        </p:blipFill>
        <p:spPr>
          <a:xfrm>
            <a:off x="174913" y="172463"/>
            <a:ext cx="8524875" cy="16478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 name="Shape 60"/>
        <p:cNvGrpSpPr/>
        <p:nvPr/>
      </p:nvGrpSpPr>
      <p:grpSpPr>
        <a:xfrm>
          <a:off x="0" y="0"/>
          <a:ext cx="0" cy="0"/>
          <a:chOff x="0" y="0"/>
          <a:chExt cx="0" cy="0"/>
        </a:xfrm>
      </p:grpSpPr>
      <p:sp>
        <p:nvSpPr>
          <p:cNvPr id="61" name="Google Shape;61;p2"/>
          <p:cNvSpPr txBox="1"/>
          <p:nvPr>
            <p:ph type="ctrTitle"/>
          </p:nvPr>
        </p:nvSpPr>
        <p:spPr>
          <a:xfrm>
            <a:off x="311700" y="744575"/>
            <a:ext cx="8520600" cy="8526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en"/>
              <a:t>Website </a:t>
            </a:r>
            <a:r>
              <a:rPr lang="en" sz="1600"/>
              <a:t>www.bartonprimary.org.uk/page/?title=Kingfisher+Y2&amp;pid=58</a:t>
            </a:r>
            <a:endParaRPr sz="1400"/>
          </a:p>
        </p:txBody>
      </p:sp>
      <p:pic>
        <p:nvPicPr>
          <p:cNvPr id="62" name="Google Shape;62;p2"/>
          <p:cNvPicPr preferRelativeResize="0"/>
          <p:nvPr/>
        </p:nvPicPr>
        <p:blipFill rotWithShape="1">
          <a:blip r:embed="rId3">
            <a:alphaModFix/>
          </a:blip>
          <a:srcRect b="0" l="0" r="0" t="0"/>
          <a:stretch/>
        </p:blipFill>
        <p:spPr>
          <a:xfrm>
            <a:off x="608418" y="1597175"/>
            <a:ext cx="7690482" cy="3250193"/>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 name="Shape 66"/>
        <p:cNvGrpSpPr/>
        <p:nvPr/>
      </p:nvGrpSpPr>
      <p:grpSpPr>
        <a:xfrm>
          <a:off x="0" y="0"/>
          <a:ext cx="0" cy="0"/>
          <a:chOff x="0" y="0"/>
          <a:chExt cx="0" cy="0"/>
        </a:xfrm>
      </p:grpSpPr>
      <p:sp>
        <p:nvSpPr>
          <p:cNvPr id="67" name="Google Shape;67;p3"/>
          <p:cNvSpPr txBox="1"/>
          <p:nvPr>
            <p:ph type="title"/>
          </p:nvPr>
        </p:nvSpPr>
        <p:spPr>
          <a:xfrm>
            <a:off x="311700" y="0"/>
            <a:ext cx="8520600" cy="5727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
              <a:t>Typical day and week</a:t>
            </a:r>
            <a:endParaRPr/>
          </a:p>
        </p:txBody>
      </p:sp>
      <p:sp>
        <p:nvSpPr>
          <p:cNvPr id="68" name="Google Shape;68;p3"/>
          <p:cNvSpPr txBox="1"/>
          <p:nvPr>
            <p:ph idx="1" type="body"/>
          </p:nvPr>
        </p:nvSpPr>
        <p:spPr>
          <a:xfrm>
            <a:off x="69750" y="960600"/>
            <a:ext cx="2970300" cy="43827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lang="en" sz="1400">
                <a:solidFill>
                  <a:schemeClr val="dk1"/>
                </a:solidFill>
              </a:rPr>
              <a:t>Mr Burn teaches all week apart from Tuesday afternoons when Mrs Papworth will be covering the class, and Wednesday mornings when Mrs Nicklin will be covering the class.</a:t>
            </a:r>
            <a:endParaRPr sz="1400">
              <a:solidFill>
                <a:schemeClr val="dk1"/>
              </a:solidFill>
            </a:endParaRPr>
          </a:p>
          <a:p>
            <a:pPr indent="0" lvl="0" marL="0" rtl="0" algn="l">
              <a:lnSpc>
                <a:spcPct val="115000"/>
              </a:lnSpc>
              <a:spcBef>
                <a:spcPts val="1600"/>
              </a:spcBef>
              <a:spcAft>
                <a:spcPts val="0"/>
              </a:spcAft>
              <a:buClr>
                <a:schemeClr val="dk1"/>
              </a:buClr>
              <a:buSzPts val="1100"/>
              <a:buFont typeface="Arial"/>
              <a:buNone/>
            </a:pPr>
            <a:r>
              <a:rPr lang="en" sz="1400">
                <a:solidFill>
                  <a:schemeClr val="dk1"/>
                </a:solidFill>
              </a:rPr>
              <a:t>The children are supported by:</a:t>
            </a:r>
            <a:endParaRPr sz="1400">
              <a:solidFill>
                <a:schemeClr val="dk1"/>
              </a:solidFill>
            </a:endParaRPr>
          </a:p>
          <a:p>
            <a:pPr indent="-317500" lvl="0" marL="457200" rtl="0" algn="l">
              <a:lnSpc>
                <a:spcPct val="115000"/>
              </a:lnSpc>
              <a:spcBef>
                <a:spcPts val="1600"/>
              </a:spcBef>
              <a:spcAft>
                <a:spcPts val="0"/>
              </a:spcAft>
              <a:buClr>
                <a:schemeClr val="dk1"/>
              </a:buClr>
              <a:buSzPts val="1400"/>
              <a:buChar char="●"/>
            </a:pPr>
            <a:r>
              <a:rPr lang="en" sz="1400">
                <a:solidFill>
                  <a:schemeClr val="dk1"/>
                </a:solidFill>
              </a:rPr>
              <a:t>Mrs Kim on Tuesdays and Thursdays</a:t>
            </a:r>
            <a:endParaRPr sz="1400">
              <a:solidFill>
                <a:schemeClr val="dk1"/>
              </a:solidFill>
            </a:endParaRPr>
          </a:p>
          <a:p>
            <a:pPr indent="-317500" lvl="0" marL="457200" rtl="0" algn="l">
              <a:lnSpc>
                <a:spcPct val="115000"/>
              </a:lnSpc>
              <a:spcBef>
                <a:spcPts val="0"/>
              </a:spcBef>
              <a:spcAft>
                <a:spcPts val="0"/>
              </a:spcAft>
              <a:buClr>
                <a:schemeClr val="dk1"/>
              </a:buClr>
              <a:buSzPts val="1400"/>
              <a:buChar char="●"/>
            </a:pPr>
            <a:r>
              <a:rPr lang="en" sz="1400">
                <a:solidFill>
                  <a:schemeClr val="dk1"/>
                </a:solidFill>
              </a:rPr>
              <a:t>Mrs Nicklin on Wednesdays</a:t>
            </a:r>
            <a:endParaRPr/>
          </a:p>
          <a:p>
            <a:pPr indent="-317500" lvl="0" marL="457200" rtl="0" algn="l">
              <a:lnSpc>
                <a:spcPct val="115000"/>
              </a:lnSpc>
              <a:spcBef>
                <a:spcPts val="0"/>
              </a:spcBef>
              <a:spcAft>
                <a:spcPts val="0"/>
              </a:spcAft>
              <a:buClr>
                <a:schemeClr val="dk1"/>
              </a:buClr>
              <a:buSzPts val="1400"/>
              <a:buChar char="●"/>
            </a:pPr>
            <a:r>
              <a:rPr lang="en" sz="1400">
                <a:solidFill>
                  <a:schemeClr val="dk1"/>
                </a:solidFill>
              </a:rPr>
              <a:t>Mr Thompson on Wednesdays</a:t>
            </a:r>
            <a:endParaRPr sz="1400">
              <a:solidFill>
                <a:schemeClr val="dk1"/>
              </a:solidFill>
            </a:endParaRPr>
          </a:p>
          <a:p>
            <a:pPr indent="0" lvl="0" marL="0" rtl="0" algn="l">
              <a:lnSpc>
                <a:spcPct val="115000"/>
              </a:lnSpc>
              <a:spcBef>
                <a:spcPts val="1600"/>
              </a:spcBef>
              <a:spcAft>
                <a:spcPts val="0"/>
              </a:spcAft>
              <a:buClr>
                <a:schemeClr val="dk1"/>
              </a:buClr>
              <a:buSzPts val="1100"/>
              <a:buFont typeface="Arial"/>
              <a:buNone/>
            </a:pPr>
            <a:r>
              <a:t/>
            </a:r>
            <a:endParaRPr sz="1400">
              <a:solidFill>
                <a:schemeClr val="dk1"/>
              </a:solidFill>
            </a:endParaRPr>
          </a:p>
          <a:p>
            <a:pPr indent="0" lvl="0" marL="0" rtl="0" algn="l">
              <a:lnSpc>
                <a:spcPct val="115000"/>
              </a:lnSpc>
              <a:spcBef>
                <a:spcPts val="1600"/>
              </a:spcBef>
              <a:spcAft>
                <a:spcPts val="0"/>
              </a:spcAft>
              <a:buSzPts val="1800"/>
              <a:buNone/>
            </a:pPr>
            <a:r>
              <a:t/>
            </a:r>
            <a:endParaRPr/>
          </a:p>
          <a:p>
            <a:pPr indent="0" lvl="0" marL="0" rtl="0" algn="l">
              <a:lnSpc>
                <a:spcPct val="115000"/>
              </a:lnSpc>
              <a:spcBef>
                <a:spcPts val="1600"/>
              </a:spcBef>
              <a:spcAft>
                <a:spcPts val="0"/>
              </a:spcAft>
              <a:buSzPts val="1800"/>
              <a:buNone/>
            </a:pPr>
            <a:r>
              <a:t/>
            </a:r>
            <a:endParaRPr/>
          </a:p>
          <a:p>
            <a:pPr indent="0" lvl="0" marL="0" rtl="0" algn="l">
              <a:lnSpc>
                <a:spcPct val="115000"/>
              </a:lnSpc>
              <a:spcBef>
                <a:spcPts val="1600"/>
              </a:spcBef>
              <a:spcAft>
                <a:spcPts val="1600"/>
              </a:spcAft>
              <a:buSzPts val="1800"/>
              <a:buNone/>
            </a:pPr>
            <a:r>
              <a:t/>
            </a:r>
            <a:endParaRPr/>
          </a:p>
        </p:txBody>
      </p:sp>
      <p:pic>
        <p:nvPicPr>
          <p:cNvPr id="69" name="Google Shape;69;p3"/>
          <p:cNvPicPr preferRelativeResize="0"/>
          <p:nvPr/>
        </p:nvPicPr>
        <p:blipFill rotWithShape="1">
          <a:blip r:embed="rId3">
            <a:alphaModFix/>
          </a:blip>
          <a:srcRect b="0" l="0" r="0" t="0"/>
          <a:stretch/>
        </p:blipFill>
        <p:spPr>
          <a:xfrm>
            <a:off x="3195582" y="960600"/>
            <a:ext cx="5832712" cy="317706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sp>
        <p:nvSpPr>
          <p:cNvPr id="74" name="Google Shape;74;p4"/>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
              <a:t>Curriculum</a:t>
            </a:r>
            <a:endParaRPr/>
          </a:p>
        </p:txBody>
      </p:sp>
      <p:sp>
        <p:nvSpPr>
          <p:cNvPr id="75" name="Google Shape;75;p4"/>
          <p:cNvSpPr txBox="1"/>
          <p:nvPr>
            <p:ph idx="1" type="body"/>
          </p:nvPr>
        </p:nvSpPr>
        <p:spPr>
          <a:xfrm>
            <a:off x="311700" y="1152475"/>
            <a:ext cx="2216700" cy="3165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lang="en"/>
              <a:t>Our progression documents can be found on the school website and show the skills and subject content that will be covered for each year group in more detail </a:t>
            </a:r>
            <a:endParaRPr/>
          </a:p>
          <a:p>
            <a:pPr indent="0" lvl="0" marL="0" rtl="0" algn="l">
              <a:lnSpc>
                <a:spcPct val="115000"/>
              </a:lnSpc>
              <a:spcBef>
                <a:spcPts val="1600"/>
              </a:spcBef>
              <a:spcAft>
                <a:spcPts val="1600"/>
              </a:spcAft>
              <a:buSzPts val="1800"/>
              <a:buNone/>
            </a:pPr>
            <a:r>
              <a:t/>
            </a:r>
            <a:endParaRPr/>
          </a:p>
        </p:txBody>
      </p:sp>
      <p:pic>
        <p:nvPicPr>
          <p:cNvPr id="76" name="Google Shape;76;p4"/>
          <p:cNvPicPr preferRelativeResize="0"/>
          <p:nvPr/>
        </p:nvPicPr>
        <p:blipFill rotWithShape="1">
          <a:blip r:embed="rId3">
            <a:alphaModFix/>
          </a:blip>
          <a:srcRect b="0" l="0" r="0" t="0"/>
          <a:stretch/>
        </p:blipFill>
        <p:spPr>
          <a:xfrm>
            <a:off x="2809469" y="445025"/>
            <a:ext cx="5811061" cy="4096322"/>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 name="Shape 80"/>
        <p:cNvGrpSpPr/>
        <p:nvPr/>
      </p:nvGrpSpPr>
      <p:grpSpPr>
        <a:xfrm>
          <a:off x="0" y="0"/>
          <a:ext cx="0" cy="0"/>
          <a:chOff x="0" y="0"/>
          <a:chExt cx="0" cy="0"/>
        </a:xfrm>
      </p:grpSpPr>
      <p:sp>
        <p:nvSpPr>
          <p:cNvPr id="81" name="Google Shape;81;p5"/>
          <p:cNvSpPr txBox="1"/>
          <p:nvPr>
            <p:ph type="title"/>
          </p:nvPr>
        </p:nvSpPr>
        <p:spPr>
          <a:xfrm>
            <a:off x="311700" y="-50000"/>
            <a:ext cx="8520600" cy="5727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
              <a:t>How you can help at home</a:t>
            </a:r>
            <a:endParaRPr/>
          </a:p>
        </p:txBody>
      </p:sp>
      <p:sp>
        <p:nvSpPr>
          <p:cNvPr id="82" name="Google Shape;82;p5"/>
          <p:cNvSpPr txBox="1"/>
          <p:nvPr>
            <p:ph idx="1" type="body"/>
          </p:nvPr>
        </p:nvSpPr>
        <p:spPr>
          <a:xfrm>
            <a:off x="311700" y="514350"/>
            <a:ext cx="8520600" cy="4114800"/>
          </a:xfrm>
          <a:prstGeom prst="rect">
            <a:avLst/>
          </a:prstGeom>
          <a:noFill/>
          <a:ln>
            <a:noFill/>
          </a:ln>
        </p:spPr>
        <p:txBody>
          <a:bodyPr anchorCtr="0" anchor="t" bIns="91425" lIns="91425" spcFirstLastPara="1" rIns="91425" wrap="square" tIns="91425">
            <a:noAutofit/>
          </a:bodyPr>
          <a:lstStyle/>
          <a:p>
            <a:pPr indent="-342900" lvl="0" marL="457200" rtl="0" algn="l">
              <a:lnSpc>
                <a:spcPct val="115000"/>
              </a:lnSpc>
              <a:spcBef>
                <a:spcPts val="0"/>
              </a:spcBef>
              <a:spcAft>
                <a:spcPts val="0"/>
              </a:spcAft>
              <a:buSzPts val="1800"/>
              <a:buChar char="●"/>
            </a:pPr>
            <a:r>
              <a:rPr b="1" lang="en">
                <a:solidFill>
                  <a:srgbClr val="434343"/>
                </a:solidFill>
              </a:rPr>
              <a:t>Home Learning projects: how this will work and expectations</a:t>
            </a:r>
            <a:endParaRPr b="1">
              <a:solidFill>
                <a:srgbClr val="434343"/>
              </a:solidFill>
            </a:endParaRPr>
          </a:p>
          <a:p>
            <a:pPr indent="0" lvl="0" marL="0" rtl="0" algn="l">
              <a:lnSpc>
                <a:spcPct val="115000"/>
              </a:lnSpc>
              <a:spcBef>
                <a:spcPts val="1600"/>
              </a:spcBef>
              <a:spcAft>
                <a:spcPts val="0"/>
              </a:spcAft>
              <a:buSzPts val="1800"/>
              <a:buNone/>
            </a:pPr>
            <a:r>
              <a:t/>
            </a:r>
            <a:endParaRPr/>
          </a:p>
          <a:p>
            <a:pPr indent="0" lvl="0" marL="0" rtl="0" algn="l">
              <a:lnSpc>
                <a:spcPct val="115000"/>
              </a:lnSpc>
              <a:spcBef>
                <a:spcPts val="1600"/>
              </a:spcBef>
              <a:spcAft>
                <a:spcPts val="1600"/>
              </a:spcAft>
              <a:buClr>
                <a:schemeClr val="dk1"/>
              </a:buClr>
              <a:buSzPts val="1100"/>
              <a:buFont typeface="Arial"/>
              <a:buNone/>
            </a:pPr>
            <a:r>
              <a:t/>
            </a:r>
            <a:endParaRPr/>
          </a:p>
        </p:txBody>
      </p:sp>
      <p:pic>
        <p:nvPicPr>
          <p:cNvPr id="83" name="Google Shape;83;p5"/>
          <p:cNvPicPr preferRelativeResize="0"/>
          <p:nvPr/>
        </p:nvPicPr>
        <p:blipFill rotWithShape="1">
          <a:blip r:embed="rId3">
            <a:alphaModFix/>
          </a:blip>
          <a:srcRect b="0" l="0" r="0" t="0"/>
          <a:stretch/>
        </p:blipFill>
        <p:spPr>
          <a:xfrm>
            <a:off x="1584359" y="944006"/>
            <a:ext cx="5578441" cy="4060414"/>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6"/>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
              <a:t>How you can help at home</a:t>
            </a:r>
            <a:endParaRPr/>
          </a:p>
        </p:txBody>
      </p:sp>
      <p:sp>
        <p:nvSpPr>
          <p:cNvPr id="89" name="Google Shape;89;p6"/>
          <p:cNvSpPr txBox="1"/>
          <p:nvPr>
            <p:ph idx="1" type="body"/>
          </p:nvPr>
        </p:nvSpPr>
        <p:spPr>
          <a:xfrm>
            <a:off x="311700" y="1152475"/>
            <a:ext cx="8520600" cy="3906900"/>
          </a:xfrm>
          <a:prstGeom prst="rect">
            <a:avLst/>
          </a:prstGeom>
          <a:noFill/>
          <a:ln>
            <a:noFill/>
          </a:ln>
        </p:spPr>
        <p:txBody>
          <a:bodyPr anchorCtr="0" anchor="t" bIns="91425" lIns="91425" spcFirstLastPara="1" rIns="91425" wrap="square" tIns="91425">
            <a:noAutofit/>
          </a:bodyPr>
          <a:lstStyle/>
          <a:p>
            <a:pPr indent="-342900" lvl="0" marL="457200" rtl="0" algn="l">
              <a:lnSpc>
                <a:spcPct val="115000"/>
              </a:lnSpc>
              <a:spcBef>
                <a:spcPts val="0"/>
              </a:spcBef>
              <a:spcAft>
                <a:spcPts val="0"/>
              </a:spcAft>
              <a:buSzPts val="1800"/>
              <a:buChar char="➔"/>
            </a:pPr>
            <a:r>
              <a:rPr lang="en"/>
              <a:t>Reading every day - either listen to your child read or share a book or be interested in your child’s reading. Let them see you reading - you are the best role model. </a:t>
            </a:r>
            <a:endParaRPr/>
          </a:p>
          <a:p>
            <a:pPr indent="-342900" lvl="0" marL="457200" rtl="0" algn="l">
              <a:lnSpc>
                <a:spcPct val="115000"/>
              </a:lnSpc>
              <a:spcBef>
                <a:spcPts val="0"/>
              </a:spcBef>
              <a:spcAft>
                <a:spcPts val="0"/>
              </a:spcAft>
              <a:buSzPts val="1800"/>
              <a:buChar char="➔"/>
            </a:pPr>
            <a:r>
              <a:rPr lang="en"/>
              <a:t>Encouraging them in their learning - asking them questions about their lessons.</a:t>
            </a:r>
            <a:endParaRPr/>
          </a:p>
          <a:p>
            <a:pPr indent="-342900" lvl="0" marL="457200" rtl="0" algn="l">
              <a:lnSpc>
                <a:spcPct val="115000"/>
              </a:lnSpc>
              <a:spcBef>
                <a:spcPts val="0"/>
              </a:spcBef>
              <a:spcAft>
                <a:spcPts val="0"/>
              </a:spcAft>
              <a:buSzPts val="1800"/>
              <a:buChar char="➔"/>
            </a:pPr>
            <a:r>
              <a:rPr lang="en"/>
              <a:t>Finding out about the topics they are learning about - do you have any resources or knowledge you could share?</a:t>
            </a:r>
            <a:endParaRPr/>
          </a:p>
          <a:p>
            <a:pPr indent="-342900" lvl="0" marL="457200" rtl="0" algn="l">
              <a:lnSpc>
                <a:spcPct val="138000"/>
              </a:lnSpc>
              <a:spcBef>
                <a:spcPts val="0"/>
              </a:spcBef>
              <a:spcAft>
                <a:spcPts val="0"/>
              </a:spcAft>
              <a:buSzPts val="1800"/>
              <a:buChar char="➔"/>
            </a:pPr>
            <a:r>
              <a:rPr lang="en"/>
              <a:t>Practise spellings - have the weekly sheet somewhere visible e.g. kitchen fridge</a:t>
            </a:r>
            <a:endParaRPr/>
          </a:p>
          <a:p>
            <a:pPr indent="-342900" lvl="0" marL="457200" rtl="0" algn="l">
              <a:lnSpc>
                <a:spcPct val="115000"/>
              </a:lnSpc>
              <a:spcBef>
                <a:spcPts val="0"/>
              </a:spcBef>
              <a:spcAft>
                <a:spcPts val="0"/>
              </a:spcAft>
              <a:buSzPts val="1800"/>
              <a:buChar char="➔"/>
            </a:pPr>
            <a:r>
              <a:rPr lang="en"/>
              <a:t>Thank you all so far - your children have all  been so well prepared for the school day and so positive!</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7"/>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t/>
            </a:r>
            <a:endParaRPr/>
          </a:p>
        </p:txBody>
      </p:sp>
      <p:sp>
        <p:nvSpPr>
          <p:cNvPr id="95" name="Google Shape;95;p7"/>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1600"/>
              </a:spcAft>
              <a:buSzPts val="1800"/>
              <a:buNone/>
            </a:pPr>
            <a:r>
              <a:t/>
            </a:r>
            <a:endParaRPr/>
          </a:p>
        </p:txBody>
      </p:sp>
      <p:pic>
        <p:nvPicPr>
          <p:cNvPr id="96" name="Google Shape;96;p7"/>
          <p:cNvPicPr preferRelativeResize="0"/>
          <p:nvPr/>
        </p:nvPicPr>
        <p:blipFill rotWithShape="1">
          <a:blip r:embed="rId3">
            <a:alphaModFix/>
          </a:blip>
          <a:srcRect b="0" l="0" r="0" t="0"/>
          <a:stretch/>
        </p:blipFill>
        <p:spPr>
          <a:xfrm>
            <a:off x="109044" y="335280"/>
            <a:ext cx="8956323" cy="448818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8"/>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t/>
            </a:r>
            <a:endParaRPr/>
          </a:p>
        </p:txBody>
      </p:sp>
      <p:sp>
        <p:nvSpPr>
          <p:cNvPr id="102" name="Google Shape;102;p8"/>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1600"/>
              </a:spcAft>
              <a:buSzPts val="1800"/>
              <a:buNone/>
            </a:pPr>
            <a:r>
              <a:t/>
            </a:r>
            <a:endParaRPr/>
          </a:p>
        </p:txBody>
      </p:sp>
      <p:pic>
        <p:nvPicPr>
          <p:cNvPr id="103" name="Google Shape;103;p8"/>
          <p:cNvPicPr preferRelativeResize="0"/>
          <p:nvPr/>
        </p:nvPicPr>
        <p:blipFill rotWithShape="1">
          <a:blip r:embed="rId3">
            <a:alphaModFix/>
          </a:blip>
          <a:srcRect b="0" l="0" r="0" t="0"/>
          <a:stretch/>
        </p:blipFill>
        <p:spPr>
          <a:xfrm>
            <a:off x="0" y="202658"/>
            <a:ext cx="9144001" cy="473818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9"/>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
              <a:t>Maths</a:t>
            </a:r>
            <a:endParaRPr/>
          </a:p>
        </p:txBody>
      </p:sp>
      <p:sp>
        <p:nvSpPr>
          <p:cNvPr id="109" name="Google Shape;109;p9"/>
          <p:cNvSpPr txBox="1"/>
          <p:nvPr>
            <p:ph idx="1" type="body"/>
          </p:nvPr>
        </p:nvSpPr>
        <p:spPr>
          <a:xfrm>
            <a:off x="311700" y="1152475"/>
            <a:ext cx="5351100" cy="38631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lang="en"/>
              <a:t>On the website in the Home Learning Section click on Maths Support. Under KIRFS there are Home learning packs for each half term.</a:t>
            </a:r>
            <a:endParaRPr/>
          </a:p>
          <a:p>
            <a:pPr indent="0" lvl="0" marL="0" rtl="0" algn="l">
              <a:lnSpc>
                <a:spcPct val="115000"/>
              </a:lnSpc>
              <a:spcBef>
                <a:spcPts val="1600"/>
              </a:spcBef>
              <a:spcAft>
                <a:spcPts val="0"/>
              </a:spcAft>
              <a:buSzPts val="1800"/>
              <a:buNone/>
            </a:pPr>
            <a:r>
              <a:rPr lang="en"/>
              <a:t>In Autumn we will be recap on number recognition, writing, and formation. This can be extended by counting up to 100 both forwards and backwards.</a:t>
            </a:r>
            <a:endParaRPr/>
          </a:p>
          <a:p>
            <a:pPr indent="0" lvl="0" marL="0" rtl="0" algn="l">
              <a:lnSpc>
                <a:spcPct val="115000"/>
              </a:lnSpc>
              <a:spcBef>
                <a:spcPts val="1600"/>
              </a:spcBef>
              <a:spcAft>
                <a:spcPts val="0"/>
              </a:spcAft>
              <a:buSzPts val="1800"/>
              <a:buNone/>
            </a:pPr>
            <a:r>
              <a:rPr lang="en"/>
              <a:t>We will then extend our  focus on number bonds to 20 alongside our work on number bonds</a:t>
            </a:r>
            <a:endParaRPr/>
          </a:p>
          <a:p>
            <a:pPr indent="0" lvl="0" marL="0" rtl="0" algn="l">
              <a:lnSpc>
                <a:spcPct val="115000"/>
              </a:lnSpc>
              <a:spcBef>
                <a:spcPts val="1600"/>
              </a:spcBef>
              <a:spcAft>
                <a:spcPts val="1600"/>
              </a:spcAft>
              <a:buSzPts val="1800"/>
              <a:buNone/>
            </a:pPr>
            <a:r>
              <a:t/>
            </a:r>
            <a:endParaRPr/>
          </a:p>
        </p:txBody>
      </p:sp>
      <p:pic>
        <p:nvPicPr>
          <p:cNvPr id="110" name="Google Shape;110;p9"/>
          <p:cNvPicPr preferRelativeResize="0"/>
          <p:nvPr/>
        </p:nvPicPr>
        <p:blipFill rotWithShape="1">
          <a:blip r:embed="rId3">
            <a:alphaModFix/>
          </a:blip>
          <a:srcRect b="0" l="0" r="0" t="0"/>
          <a:stretch/>
        </p:blipFill>
        <p:spPr>
          <a:xfrm>
            <a:off x="5598756" y="0"/>
            <a:ext cx="3545237" cy="51435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10"/>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
              <a:t>What to bring and what to leave at home</a:t>
            </a:r>
            <a:endParaRPr/>
          </a:p>
        </p:txBody>
      </p:sp>
      <p:sp>
        <p:nvSpPr>
          <p:cNvPr id="116" name="Google Shape;116;p10"/>
          <p:cNvSpPr txBox="1"/>
          <p:nvPr>
            <p:ph idx="1" type="body"/>
          </p:nvPr>
        </p:nvSpPr>
        <p:spPr>
          <a:xfrm>
            <a:off x="311700" y="1017725"/>
            <a:ext cx="8520600" cy="4125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lang="en">
                <a:solidFill>
                  <a:srgbClr val="6AA84F"/>
                </a:solidFill>
              </a:rPr>
              <a:t>Please clearly label everything with your child’s name. </a:t>
            </a:r>
            <a:endParaRPr>
              <a:solidFill>
                <a:srgbClr val="6AA84F"/>
              </a:solidFill>
            </a:endParaRPr>
          </a:p>
          <a:p>
            <a:pPr indent="-342900" lvl="0" marL="457200" rtl="0" algn="l">
              <a:lnSpc>
                <a:spcPct val="115000"/>
              </a:lnSpc>
              <a:spcBef>
                <a:spcPts val="1600"/>
              </a:spcBef>
              <a:spcAft>
                <a:spcPts val="0"/>
              </a:spcAft>
              <a:buClr>
                <a:srgbClr val="6AA84F"/>
              </a:buClr>
              <a:buSzPts val="1800"/>
              <a:buChar char="★"/>
            </a:pPr>
            <a:r>
              <a:rPr lang="en">
                <a:solidFill>
                  <a:srgbClr val="6AA84F"/>
                </a:solidFill>
              </a:rPr>
              <a:t>A healthy snack for play time: fruit or vegetables </a:t>
            </a:r>
            <a:endParaRPr>
              <a:solidFill>
                <a:srgbClr val="6AA84F"/>
              </a:solidFill>
            </a:endParaRPr>
          </a:p>
          <a:p>
            <a:pPr indent="-342900" lvl="0" marL="457200" rtl="0" algn="l">
              <a:lnSpc>
                <a:spcPct val="115000"/>
              </a:lnSpc>
              <a:spcBef>
                <a:spcPts val="0"/>
              </a:spcBef>
              <a:spcAft>
                <a:spcPts val="0"/>
              </a:spcAft>
              <a:buClr>
                <a:srgbClr val="6AA84F"/>
              </a:buClr>
              <a:buSzPts val="1800"/>
              <a:buChar char="★"/>
            </a:pPr>
            <a:r>
              <a:rPr lang="en">
                <a:solidFill>
                  <a:srgbClr val="6AA84F"/>
                </a:solidFill>
              </a:rPr>
              <a:t>Water bottle; named and separate from lunch box.</a:t>
            </a:r>
            <a:endParaRPr>
              <a:solidFill>
                <a:srgbClr val="6AA84F"/>
              </a:solidFill>
            </a:endParaRPr>
          </a:p>
          <a:p>
            <a:pPr indent="-342900" lvl="0" marL="457200" rtl="0" algn="l">
              <a:lnSpc>
                <a:spcPct val="115000"/>
              </a:lnSpc>
              <a:spcBef>
                <a:spcPts val="0"/>
              </a:spcBef>
              <a:spcAft>
                <a:spcPts val="0"/>
              </a:spcAft>
              <a:buClr>
                <a:srgbClr val="6AA84F"/>
              </a:buClr>
              <a:buSzPts val="1800"/>
              <a:buChar char="★"/>
            </a:pPr>
            <a:r>
              <a:rPr lang="en">
                <a:solidFill>
                  <a:srgbClr val="6AA84F"/>
                </a:solidFill>
              </a:rPr>
              <a:t>Wear PE kits to school on PE days (Monday and Tuesday).</a:t>
            </a:r>
            <a:endParaRPr>
              <a:solidFill>
                <a:srgbClr val="6AA84F"/>
              </a:solidFill>
            </a:endParaRPr>
          </a:p>
          <a:p>
            <a:pPr indent="-342900" lvl="0" marL="457200" rtl="0" algn="l">
              <a:lnSpc>
                <a:spcPct val="115000"/>
              </a:lnSpc>
              <a:spcBef>
                <a:spcPts val="0"/>
              </a:spcBef>
              <a:spcAft>
                <a:spcPts val="0"/>
              </a:spcAft>
              <a:buClr>
                <a:srgbClr val="6AA84F"/>
              </a:buClr>
              <a:buSzPts val="1800"/>
              <a:buChar char="★"/>
            </a:pPr>
            <a:r>
              <a:rPr lang="en">
                <a:solidFill>
                  <a:srgbClr val="6AA84F"/>
                </a:solidFill>
              </a:rPr>
              <a:t>Reading books and Reading Journals everyday. </a:t>
            </a:r>
            <a:endParaRPr>
              <a:solidFill>
                <a:srgbClr val="6AA84F"/>
              </a:solidFill>
            </a:endParaRPr>
          </a:p>
          <a:p>
            <a:pPr indent="0" lvl="0" marL="0" rtl="0" algn="l">
              <a:lnSpc>
                <a:spcPct val="115000"/>
              </a:lnSpc>
              <a:spcBef>
                <a:spcPts val="1600"/>
              </a:spcBef>
              <a:spcAft>
                <a:spcPts val="0"/>
              </a:spcAft>
              <a:buClr>
                <a:schemeClr val="dk1"/>
              </a:buClr>
              <a:buSzPts val="1100"/>
              <a:buFont typeface="Arial"/>
              <a:buNone/>
            </a:pPr>
            <a:r>
              <a:rPr lang="en">
                <a:solidFill>
                  <a:srgbClr val="FF0000"/>
                </a:solidFill>
              </a:rPr>
              <a:t>Please don’t bring in:</a:t>
            </a:r>
            <a:endParaRPr>
              <a:solidFill>
                <a:srgbClr val="FF0000"/>
              </a:solidFill>
            </a:endParaRPr>
          </a:p>
          <a:p>
            <a:pPr indent="-342900" lvl="0" marL="457200" rtl="0" algn="l">
              <a:lnSpc>
                <a:spcPct val="115000"/>
              </a:lnSpc>
              <a:spcBef>
                <a:spcPts val="1600"/>
              </a:spcBef>
              <a:spcAft>
                <a:spcPts val="0"/>
              </a:spcAft>
              <a:buClr>
                <a:srgbClr val="FF0000"/>
              </a:buClr>
              <a:buSzPts val="1800"/>
              <a:buChar char="➔"/>
            </a:pPr>
            <a:r>
              <a:rPr lang="en">
                <a:solidFill>
                  <a:srgbClr val="FF0000"/>
                </a:solidFill>
              </a:rPr>
              <a:t>Toys from home.</a:t>
            </a:r>
            <a:endParaRPr>
              <a:solidFill>
                <a:srgbClr val="FF0000"/>
              </a:solidFill>
            </a:endParaRPr>
          </a:p>
          <a:p>
            <a:pPr indent="-342900" lvl="0" marL="457200" rtl="0" algn="l">
              <a:lnSpc>
                <a:spcPct val="115000"/>
              </a:lnSpc>
              <a:spcBef>
                <a:spcPts val="0"/>
              </a:spcBef>
              <a:spcAft>
                <a:spcPts val="0"/>
              </a:spcAft>
              <a:buClr>
                <a:srgbClr val="FF0000"/>
              </a:buClr>
              <a:buSzPts val="1800"/>
              <a:buChar char="➔"/>
            </a:pPr>
            <a:r>
              <a:rPr lang="en">
                <a:solidFill>
                  <a:srgbClr val="FF0000"/>
                </a:solidFill>
              </a:rPr>
              <a:t>Unnamed items of clothing (winter - gloves and hats).</a:t>
            </a:r>
            <a:endParaRPr>
              <a:solidFill>
                <a:srgbClr val="FF0000"/>
              </a:solidFill>
            </a:endParaRPr>
          </a:p>
          <a:p>
            <a:pPr indent="-342900" lvl="0" marL="457200" rtl="0" algn="l">
              <a:lnSpc>
                <a:spcPct val="115000"/>
              </a:lnSpc>
              <a:spcBef>
                <a:spcPts val="0"/>
              </a:spcBef>
              <a:spcAft>
                <a:spcPts val="0"/>
              </a:spcAft>
              <a:buClr>
                <a:srgbClr val="FF0000"/>
              </a:buClr>
              <a:buSzPts val="1800"/>
              <a:buChar char="➔"/>
            </a:pPr>
            <a:r>
              <a:rPr lang="en">
                <a:solidFill>
                  <a:srgbClr val="FF0000"/>
                </a:solidFill>
              </a:rPr>
              <a:t>Big rucksacks – as it gets colder we will need space for coats.</a:t>
            </a:r>
            <a:endParaRPr/>
          </a:p>
          <a:p>
            <a:pPr indent="-342900" lvl="0" marL="457200" rtl="0" algn="l">
              <a:lnSpc>
                <a:spcPct val="115000"/>
              </a:lnSpc>
              <a:spcBef>
                <a:spcPts val="0"/>
              </a:spcBef>
              <a:spcAft>
                <a:spcPts val="0"/>
              </a:spcAft>
              <a:buClr>
                <a:srgbClr val="FF0000"/>
              </a:buClr>
              <a:buSzPts val="1800"/>
              <a:buChar char="➔"/>
            </a:pPr>
            <a:r>
              <a:rPr lang="en">
                <a:solidFill>
                  <a:srgbClr val="FF0000"/>
                </a:solidFill>
              </a:rPr>
              <a:t>Sesame seeds</a:t>
            </a:r>
            <a:endParaRPr>
              <a:solidFill>
                <a:srgbClr val="FF0000"/>
              </a:solidFill>
            </a:endParaRPr>
          </a:p>
          <a:p>
            <a:pPr indent="0" lvl="0" marL="0" rtl="0" algn="l">
              <a:lnSpc>
                <a:spcPct val="115000"/>
              </a:lnSpc>
              <a:spcBef>
                <a:spcPts val="1600"/>
              </a:spcBef>
              <a:spcAft>
                <a:spcPts val="0"/>
              </a:spcAft>
              <a:buSzPts val="1800"/>
              <a:buNone/>
            </a:pPr>
            <a:r>
              <a:t/>
            </a:r>
            <a:endParaRPr>
              <a:solidFill>
                <a:srgbClr val="FF0000"/>
              </a:solidFill>
            </a:endParaRPr>
          </a:p>
          <a:p>
            <a:pPr indent="0" lvl="0" marL="0" rtl="0" algn="l">
              <a:lnSpc>
                <a:spcPct val="115000"/>
              </a:lnSpc>
              <a:spcBef>
                <a:spcPts val="1600"/>
              </a:spcBef>
              <a:spcAft>
                <a:spcPts val="0"/>
              </a:spcAft>
              <a:buSzPts val="1800"/>
              <a:buNone/>
            </a:pPr>
            <a:r>
              <a:t/>
            </a:r>
            <a:endParaRPr sz="1400">
              <a:solidFill>
                <a:srgbClr val="6AA84F"/>
              </a:solidFill>
            </a:endParaRPr>
          </a:p>
          <a:p>
            <a:pPr indent="0" lvl="0" marL="0" rtl="0" algn="l">
              <a:lnSpc>
                <a:spcPct val="115000"/>
              </a:lnSpc>
              <a:spcBef>
                <a:spcPts val="1600"/>
              </a:spcBef>
              <a:spcAft>
                <a:spcPts val="0"/>
              </a:spcAft>
              <a:buSzPts val="1800"/>
              <a:buNone/>
            </a:pPr>
            <a:r>
              <a:t/>
            </a:r>
            <a:endParaRPr/>
          </a:p>
          <a:p>
            <a:pPr indent="0" lvl="0" marL="0" rtl="0" algn="l">
              <a:lnSpc>
                <a:spcPct val="115000"/>
              </a:lnSpc>
              <a:spcBef>
                <a:spcPts val="1600"/>
              </a:spcBef>
              <a:spcAft>
                <a:spcPts val="0"/>
              </a:spcAft>
              <a:buSzPts val="1800"/>
              <a:buNone/>
            </a:pPr>
            <a:r>
              <a:t/>
            </a:r>
            <a:endParaRPr/>
          </a:p>
          <a:p>
            <a:pPr indent="0" lvl="0" marL="0" rtl="0" algn="l">
              <a:lnSpc>
                <a:spcPct val="115000"/>
              </a:lnSpc>
              <a:spcBef>
                <a:spcPts val="1600"/>
              </a:spcBef>
              <a:spcAft>
                <a:spcPts val="1600"/>
              </a:spcAft>
              <a:buSzPts val="1800"/>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1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
              <a:t>PE kits </a:t>
            </a:r>
            <a:endParaRPr/>
          </a:p>
        </p:txBody>
      </p:sp>
      <p:sp>
        <p:nvSpPr>
          <p:cNvPr id="122" name="Google Shape;122;p1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p>
            <a:pPr indent="-327025" lvl="0" marL="457200" rtl="0" algn="l">
              <a:lnSpc>
                <a:spcPct val="115000"/>
              </a:lnSpc>
              <a:spcBef>
                <a:spcPts val="0"/>
              </a:spcBef>
              <a:spcAft>
                <a:spcPts val="0"/>
              </a:spcAft>
              <a:buClr>
                <a:schemeClr val="dk1"/>
              </a:buClr>
              <a:buSzPts val="1550"/>
              <a:buChar char="●"/>
            </a:pPr>
            <a:r>
              <a:rPr lang="en" sz="1550">
                <a:solidFill>
                  <a:schemeClr val="dk1"/>
                </a:solidFill>
              </a:rPr>
              <a:t>White t-shirt</a:t>
            </a:r>
            <a:endParaRPr sz="1550">
              <a:solidFill>
                <a:schemeClr val="dk1"/>
              </a:solidFill>
            </a:endParaRPr>
          </a:p>
          <a:p>
            <a:pPr indent="-327025" lvl="0" marL="457200" rtl="0" algn="l">
              <a:lnSpc>
                <a:spcPct val="115000"/>
              </a:lnSpc>
              <a:spcBef>
                <a:spcPts val="0"/>
              </a:spcBef>
              <a:spcAft>
                <a:spcPts val="0"/>
              </a:spcAft>
              <a:buClr>
                <a:schemeClr val="dk1"/>
              </a:buClr>
              <a:buSzPts val="1550"/>
              <a:buChar char="●"/>
            </a:pPr>
            <a:r>
              <a:rPr lang="en" sz="1550">
                <a:solidFill>
                  <a:schemeClr val="dk1"/>
                </a:solidFill>
              </a:rPr>
              <a:t>Black or navy shorts/joggers (weather dependant)</a:t>
            </a:r>
            <a:endParaRPr sz="1550">
              <a:solidFill>
                <a:schemeClr val="dk1"/>
              </a:solidFill>
            </a:endParaRPr>
          </a:p>
          <a:p>
            <a:pPr indent="-327025" lvl="0" marL="457200" rtl="0" algn="l">
              <a:lnSpc>
                <a:spcPct val="115000"/>
              </a:lnSpc>
              <a:spcBef>
                <a:spcPts val="0"/>
              </a:spcBef>
              <a:spcAft>
                <a:spcPts val="0"/>
              </a:spcAft>
              <a:buClr>
                <a:schemeClr val="dk1"/>
              </a:buClr>
              <a:buSzPts val="1550"/>
              <a:buChar char="●"/>
            </a:pPr>
            <a:r>
              <a:rPr lang="en" sz="1550">
                <a:solidFill>
                  <a:schemeClr val="dk1"/>
                </a:solidFill>
              </a:rPr>
              <a:t>School sweatshirt and/or fleece</a:t>
            </a:r>
            <a:endParaRPr sz="1550">
              <a:solidFill>
                <a:schemeClr val="dk1"/>
              </a:solidFill>
            </a:endParaRPr>
          </a:p>
          <a:p>
            <a:pPr indent="-327025" lvl="0" marL="457200" rtl="0" algn="l">
              <a:lnSpc>
                <a:spcPct val="115000"/>
              </a:lnSpc>
              <a:spcBef>
                <a:spcPts val="0"/>
              </a:spcBef>
              <a:spcAft>
                <a:spcPts val="0"/>
              </a:spcAft>
              <a:buClr>
                <a:schemeClr val="dk1"/>
              </a:buClr>
              <a:buSzPts val="1550"/>
              <a:buChar char="●"/>
            </a:pPr>
            <a:r>
              <a:rPr lang="en" sz="1550">
                <a:solidFill>
                  <a:schemeClr val="dk1"/>
                </a:solidFill>
              </a:rPr>
              <a:t>Long hair tied back</a:t>
            </a:r>
            <a:endParaRPr sz="1550">
              <a:solidFill>
                <a:schemeClr val="dk1"/>
              </a:solidFill>
            </a:endParaRPr>
          </a:p>
          <a:p>
            <a:pPr indent="-327025" lvl="0" marL="457200" rtl="0" algn="l">
              <a:lnSpc>
                <a:spcPct val="115000"/>
              </a:lnSpc>
              <a:spcBef>
                <a:spcPts val="0"/>
              </a:spcBef>
              <a:spcAft>
                <a:spcPts val="0"/>
              </a:spcAft>
              <a:buClr>
                <a:schemeClr val="dk1"/>
              </a:buClr>
              <a:buSzPts val="1550"/>
              <a:buChar char="●"/>
            </a:pPr>
            <a:r>
              <a:rPr lang="en" sz="1550">
                <a:solidFill>
                  <a:schemeClr val="dk1"/>
                </a:solidFill>
              </a:rPr>
              <a:t>Earrings removed, or covered if not possible. </a:t>
            </a:r>
            <a:endParaRPr sz="1550">
              <a:solidFill>
                <a:schemeClr val="dk1"/>
              </a:solidFill>
            </a:endParaRPr>
          </a:p>
          <a:p>
            <a:pPr indent="-327025" lvl="0" marL="457200" rtl="0" algn="l">
              <a:lnSpc>
                <a:spcPct val="115000"/>
              </a:lnSpc>
              <a:spcBef>
                <a:spcPts val="0"/>
              </a:spcBef>
              <a:spcAft>
                <a:spcPts val="0"/>
              </a:spcAft>
              <a:buClr>
                <a:schemeClr val="dk1"/>
              </a:buClr>
              <a:buSzPts val="1550"/>
              <a:buChar char="●"/>
            </a:pPr>
            <a:r>
              <a:rPr lang="en" sz="1550">
                <a:solidFill>
                  <a:schemeClr val="dk1"/>
                </a:solidFill>
              </a:rPr>
              <a:t>Suitable trainers.</a:t>
            </a:r>
            <a:endParaRPr sz="1550">
              <a:solidFill>
                <a:schemeClr val="dk1"/>
              </a:solidFill>
            </a:endParaRPr>
          </a:p>
          <a:p>
            <a:pPr indent="-327025" lvl="0" marL="457200" rtl="0" algn="l">
              <a:lnSpc>
                <a:spcPct val="115000"/>
              </a:lnSpc>
              <a:spcBef>
                <a:spcPts val="0"/>
              </a:spcBef>
              <a:spcAft>
                <a:spcPts val="0"/>
              </a:spcAft>
              <a:buClr>
                <a:schemeClr val="dk1"/>
              </a:buClr>
              <a:buSzPts val="1550"/>
              <a:buChar char="●"/>
            </a:pPr>
            <a:r>
              <a:rPr lang="en" sz="1550">
                <a:solidFill>
                  <a:schemeClr val="dk1"/>
                </a:solidFill>
              </a:rPr>
              <a:t>Children should </a:t>
            </a:r>
            <a:r>
              <a:rPr b="1" lang="en" sz="1550">
                <a:solidFill>
                  <a:schemeClr val="dk1"/>
                </a:solidFill>
              </a:rPr>
              <a:t>not </a:t>
            </a:r>
            <a:r>
              <a:rPr lang="en" sz="1550">
                <a:solidFill>
                  <a:schemeClr val="dk1"/>
                </a:solidFill>
              </a:rPr>
              <a:t>wear football kits, non-school uniform, or other ‘fashionable items.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sp>
        <p:nvSpPr>
          <p:cNvPr id="127" name="Google Shape;127;p12"/>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
              <a:t>What will my child be learning?</a:t>
            </a:r>
            <a:endParaRPr/>
          </a:p>
        </p:txBody>
      </p:sp>
      <p:sp>
        <p:nvSpPr>
          <p:cNvPr id="128" name="Google Shape;128;p12"/>
          <p:cNvSpPr txBox="1"/>
          <p:nvPr>
            <p:ph idx="1" type="body"/>
          </p:nvPr>
        </p:nvSpPr>
        <p:spPr>
          <a:xfrm>
            <a:off x="311700" y="1152475"/>
            <a:ext cx="4795800" cy="3822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lang="en" u="sng">
                <a:solidFill>
                  <a:schemeClr val="accent5"/>
                </a:solidFill>
                <a:hlinkClick r:id="rId3">
                  <a:extLst>
                    <a:ext uri="{A12FA001-AC4F-418D-AE19-62706E023703}">
                      <ahyp:hlinkClr val="tx"/>
                    </a:ext>
                  </a:extLst>
                </a:hlinkClick>
              </a:rPr>
              <a:t>https://www.bartonprimary.org.uk/curriculum-subjects/</a:t>
            </a:r>
            <a:endParaRPr/>
          </a:p>
          <a:p>
            <a:pPr indent="-342900" lvl="0" marL="457200" rtl="0" algn="l">
              <a:lnSpc>
                <a:spcPct val="115000"/>
              </a:lnSpc>
              <a:spcBef>
                <a:spcPts val="1600"/>
              </a:spcBef>
              <a:spcAft>
                <a:spcPts val="0"/>
              </a:spcAft>
              <a:buSzPts val="1800"/>
              <a:buChar char="●"/>
            </a:pPr>
            <a:r>
              <a:rPr lang="en"/>
              <a:t>Here you can find progression documents breaking down each curriculum subject into year groups and objectives. </a:t>
            </a:r>
            <a:endParaRPr/>
          </a:p>
          <a:p>
            <a:pPr indent="-342900" lvl="0" marL="457200" rtl="0" algn="l">
              <a:lnSpc>
                <a:spcPct val="115000"/>
              </a:lnSpc>
              <a:spcBef>
                <a:spcPts val="0"/>
              </a:spcBef>
              <a:spcAft>
                <a:spcPts val="0"/>
              </a:spcAft>
              <a:buSzPts val="1800"/>
              <a:buChar char="●"/>
            </a:pPr>
            <a:r>
              <a:rPr lang="en"/>
              <a:t>Alongside the half-termly overview on the class webpage, this will summarise the key areas of learning for each year group, and break these down into smaller statements. </a:t>
            </a:r>
            <a:endParaRPr/>
          </a:p>
        </p:txBody>
      </p:sp>
      <p:pic>
        <p:nvPicPr>
          <p:cNvPr id="129" name="Google Shape;129;p12"/>
          <p:cNvPicPr preferRelativeResize="0"/>
          <p:nvPr/>
        </p:nvPicPr>
        <p:blipFill rotWithShape="1">
          <a:blip r:embed="rId4">
            <a:alphaModFix/>
          </a:blip>
          <a:srcRect b="0" l="0" r="0" t="0"/>
          <a:stretch/>
        </p:blipFill>
        <p:spPr>
          <a:xfrm>
            <a:off x="5410521" y="863550"/>
            <a:ext cx="3479533" cy="34164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1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
              <a:t>Behaviour and safety</a:t>
            </a:r>
            <a:endParaRPr/>
          </a:p>
        </p:txBody>
      </p:sp>
      <p:sp>
        <p:nvSpPr>
          <p:cNvPr id="135" name="Google Shape;135;p13"/>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lang="en"/>
              <a:t>We expect a high standard of behaviour at all times.</a:t>
            </a:r>
            <a:endParaRPr/>
          </a:p>
          <a:p>
            <a:pPr indent="0" lvl="0" marL="0" rtl="0" algn="l">
              <a:lnSpc>
                <a:spcPct val="115000"/>
              </a:lnSpc>
              <a:spcBef>
                <a:spcPts val="1600"/>
              </a:spcBef>
              <a:spcAft>
                <a:spcPts val="0"/>
              </a:spcAft>
              <a:buSzPts val="1800"/>
              <a:buNone/>
            </a:pPr>
            <a:r>
              <a:rPr lang="en"/>
              <a:t>3 Barton Bs. </a:t>
            </a:r>
            <a:endParaRPr/>
          </a:p>
          <a:p>
            <a:pPr indent="0" lvl="0" marL="0" rtl="0" algn="l">
              <a:lnSpc>
                <a:spcPct val="115000"/>
              </a:lnSpc>
              <a:spcBef>
                <a:spcPts val="1600"/>
              </a:spcBef>
              <a:spcAft>
                <a:spcPts val="0"/>
              </a:spcAft>
              <a:buSzPts val="1800"/>
              <a:buNone/>
            </a:pPr>
            <a:r>
              <a:rPr lang="en"/>
              <a:t>If there any incidents where your child is hurt or another child is hurt, then you will be informed by the end of the day.  </a:t>
            </a:r>
            <a:endParaRPr/>
          </a:p>
          <a:p>
            <a:pPr indent="0" lvl="0" marL="0" rtl="0" algn="l">
              <a:lnSpc>
                <a:spcPct val="115000"/>
              </a:lnSpc>
              <a:spcBef>
                <a:spcPts val="1600"/>
              </a:spcBef>
              <a:spcAft>
                <a:spcPts val="0"/>
              </a:spcAft>
              <a:buSzPts val="1800"/>
              <a:buNone/>
            </a:pPr>
            <a:r>
              <a:rPr lang="en"/>
              <a:t>E-safety is very important - training in school and resources on the website</a:t>
            </a:r>
            <a:endParaRPr/>
          </a:p>
          <a:p>
            <a:pPr indent="0" lvl="0" marL="0" rtl="0" algn="l">
              <a:lnSpc>
                <a:spcPct val="115000"/>
              </a:lnSpc>
              <a:spcBef>
                <a:spcPts val="1600"/>
              </a:spcBef>
              <a:spcAft>
                <a:spcPts val="1600"/>
              </a:spcAft>
              <a:buSzPts val="1800"/>
              <a:buNone/>
            </a:pPr>
            <a:r>
              <a:rPr lang="en"/>
              <a:t>Parents to drop off and collect from playground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14"/>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
              <a:t>Communication - home/school</a:t>
            </a:r>
            <a:endParaRPr/>
          </a:p>
        </p:txBody>
      </p:sp>
      <p:sp>
        <p:nvSpPr>
          <p:cNvPr id="141" name="Google Shape;141;p14"/>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p>
            <a:pPr indent="0" lvl="0" marL="0" rtl="0" algn="l">
              <a:lnSpc>
                <a:spcPct val="138000"/>
              </a:lnSpc>
              <a:spcBef>
                <a:spcPts val="0"/>
              </a:spcBef>
              <a:spcAft>
                <a:spcPts val="0"/>
              </a:spcAft>
              <a:buClr>
                <a:schemeClr val="dk1"/>
              </a:buClr>
              <a:buSzPts val="1100"/>
              <a:buFont typeface="Arial"/>
              <a:buNone/>
            </a:pPr>
            <a:r>
              <a:rPr b="1" lang="en"/>
              <a:t>On the day brief messages</a:t>
            </a:r>
            <a:r>
              <a:rPr lang="en"/>
              <a:t>:   To class teacher in the playground in the morning.  Face to face at the end of the day.</a:t>
            </a:r>
            <a:endParaRPr/>
          </a:p>
          <a:p>
            <a:pPr indent="0" lvl="0" marL="0" rtl="0" algn="l">
              <a:lnSpc>
                <a:spcPct val="138000"/>
              </a:lnSpc>
              <a:spcBef>
                <a:spcPts val="1600"/>
              </a:spcBef>
              <a:spcAft>
                <a:spcPts val="0"/>
              </a:spcAft>
              <a:buClr>
                <a:schemeClr val="dk1"/>
              </a:buClr>
              <a:buSzPts val="1100"/>
              <a:buFont typeface="Arial"/>
              <a:buNone/>
            </a:pPr>
            <a:r>
              <a:rPr b="1" lang="en"/>
              <a:t>Changes to admin information</a:t>
            </a:r>
            <a:r>
              <a:rPr lang="en"/>
              <a:t>: email office e.g. changes of address, who is picking up</a:t>
            </a:r>
            <a:endParaRPr/>
          </a:p>
          <a:p>
            <a:pPr indent="0" lvl="0" marL="0" rtl="0" algn="l">
              <a:lnSpc>
                <a:spcPct val="138000"/>
              </a:lnSpc>
              <a:spcBef>
                <a:spcPts val="1600"/>
              </a:spcBef>
              <a:spcAft>
                <a:spcPts val="0"/>
              </a:spcAft>
              <a:buClr>
                <a:schemeClr val="dk1"/>
              </a:buClr>
              <a:buSzPts val="1100"/>
              <a:buFont typeface="Arial"/>
              <a:buNone/>
            </a:pPr>
            <a:r>
              <a:rPr b="1" lang="en"/>
              <a:t>Surprises/emergencies:</a:t>
            </a:r>
            <a:r>
              <a:rPr lang="en"/>
              <a:t> email directly to the office</a:t>
            </a:r>
            <a:endParaRPr/>
          </a:p>
          <a:p>
            <a:pPr indent="0" lvl="0" marL="0" rtl="0" algn="l">
              <a:lnSpc>
                <a:spcPct val="138000"/>
              </a:lnSpc>
              <a:spcBef>
                <a:spcPts val="1600"/>
              </a:spcBef>
              <a:spcAft>
                <a:spcPts val="1600"/>
              </a:spcAft>
              <a:buClr>
                <a:schemeClr val="dk1"/>
              </a:buClr>
              <a:buSzPts val="1100"/>
              <a:buFont typeface="Arial"/>
              <a:buNone/>
            </a:pPr>
            <a:r>
              <a:rPr lang="en"/>
              <a:t>Please book up an appointment if there is a more lengthy issue in person or by email.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15"/>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
              <a:t> Parents involved in school</a:t>
            </a:r>
            <a:endParaRPr/>
          </a:p>
        </p:txBody>
      </p:sp>
      <p:sp>
        <p:nvSpPr>
          <p:cNvPr id="147" name="Google Shape;147;p15"/>
          <p:cNvSpPr txBox="1"/>
          <p:nvPr>
            <p:ph idx="1" type="body"/>
          </p:nvPr>
        </p:nvSpPr>
        <p:spPr>
          <a:xfrm>
            <a:off x="311700" y="1152475"/>
            <a:ext cx="8520600" cy="3990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lang="en"/>
              <a:t>We are a partnership with you and your child.</a:t>
            </a:r>
            <a:endParaRPr/>
          </a:p>
          <a:p>
            <a:pPr indent="0" lvl="0" marL="0" rtl="0" algn="l">
              <a:lnSpc>
                <a:spcPct val="115000"/>
              </a:lnSpc>
              <a:spcBef>
                <a:spcPts val="1600"/>
              </a:spcBef>
              <a:spcAft>
                <a:spcPts val="0"/>
              </a:spcAft>
              <a:buSzPts val="1800"/>
              <a:buNone/>
            </a:pPr>
            <a:r>
              <a:rPr lang="en"/>
              <a:t>We want your child to achieve the best they can and to have the most positive educational experience.</a:t>
            </a:r>
            <a:endParaRPr/>
          </a:p>
          <a:p>
            <a:pPr indent="0" lvl="0" marL="0" rtl="0" algn="l">
              <a:lnSpc>
                <a:spcPct val="115000"/>
              </a:lnSpc>
              <a:spcBef>
                <a:spcPts val="1600"/>
              </a:spcBef>
              <a:spcAft>
                <a:spcPts val="0"/>
              </a:spcAft>
              <a:buSzPts val="1800"/>
              <a:buNone/>
            </a:pPr>
            <a:r>
              <a:rPr lang="en"/>
              <a:t>Things you can be involved in:</a:t>
            </a:r>
            <a:endParaRPr/>
          </a:p>
          <a:p>
            <a:pPr indent="-342900" lvl="0" marL="457200" rtl="0" algn="l">
              <a:lnSpc>
                <a:spcPct val="115000"/>
              </a:lnSpc>
              <a:spcBef>
                <a:spcPts val="1600"/>
              </a:spcBef>
              <a:spcAft>
                <a:spcPts val="0"/>
              </a:spcAft>
              <a:buSzPts val="1800"/>
              <a:buChar char="●"/>
            </a:pPr>
            <a:r>
              <a:rPr lang="en"/>
              <a:t>FOBS</a:t>
            </a:r>
            <a:endParaRPr/>
          </a:p>
          <a:p>
            <a:pPr indent="-342900" lvl="0" marL="457200" rtl="0" algn="l">
              <a:lnSpc>
                <a:spcPct val="115000"/>
              </a:lnSpc>
              <a:spcBef>
                <a:spcPts val="0"/>
              </a:spcBef>
              <a:spcAft>
                <a:spcPts val="0"/>
              </a:spcAft>
              <a:buSzPts val="1800"/>
              <a:buChar char="●"/>
            </a:pPr>
            <a:r>
              <a:rPr lang="en"/>
              <a:t>Sharing your expertise e.g. Topic?  Art? - on a regular or adhoc basis, </a:t>
            </a:r>
            <a:endParaRPr/>
          </a:p>
          <a:p>
            <a:pPr indent="-342900" lvl="0" marL="457200" rtl="0" algn="l">
              <a:lnSpc>
                <a:spcPct val="115000"/>
              </a:lnSpc>
              <a:spcBef>
                <a:spcPts val="0"/>
              </a:spcBef>
              <a:spcAft>
                <a:spcPts val="0"/>
              </a:spcAft>
              <a:buSzPts val="1800"/>
              <a:buChar char="●"/>
            </a:pPr>
            <a:r>
              <a:rPr lang="en"/>
              <a:t>Volunteer helper </a:t>
            </a:r>
            <a:endParaRPr/>
          </a:p>
          <a:p>
            <a:pPr indent="-342900" lvl="0" marL="457200" rtl="0" algn="l">
              <a:lnSpc>
                <a:spcPct val="115000"/>
              </a:lnSpc>
              <a:spcBef>
                <a:spcPts val="0"/>
              </a:spcBef>
              <a:spcAft>
                <a:spcPts val="0"/>
              </a:spcAft>
              <a:buSzPts val="1800"/>
              <a:buChar char="●"/>
            </a:pPr>
            <a:r>
              <a:rPr lang="en"/>
              <a:t>Amazon WISHLIST: one per class plus other special events such as writing weeks.  Our first writing week in November has a wishlist attached to it, which can be found on last week’s bulletin</a:t>
            </a:r>
            <a:endParaRPr/>
          </a:p>
          <a:p>
            <a:pPr indent="0" lvl="0" marL="0" rtl="0" algn="l">
              <a:lnSpc>
                <a:spcPct val="115000"/>
              </a:lnSpc>
              <a:spcBef>
                <a:spcPts val="1600"/>
              </a:spcBef>
              <a:spcAft>
                <a:spcPts val="1600"/>
              </a:spcAft>
              <a:buSzPts val="1800"/>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16"/>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
              <a:t>Any questions?</a:t>
            </a:r>
            <a:endParaRPr/>
          </a:p>
        </p:txBody>
      </p:sp>
      <p:sp>
        <p:nvSpPr>
          <p:cNvPr id="153" name="Google Shape;153;p16"/>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1600"/>
              </a:spcAft>
              <a:buSzPts val="1800"/>
              <a:buNone/>
            </a:pPr>
            <a:r>
              <a:t/>
            </a:r>
            <a:endParaRPr/>
          </a:p>
        </p:txBody>
      </p:sp>
      <p:pic>
        <p:nvPicPr>
          <p:cNvPr id="154" name="Google Shape;154;p16"/>
          <p:cNvPicPr preferRelativeResize="0"/>
          <p:nvPr/>
        </p:nvPicPr>
        <p:blipFill rotWithShape="1">
          <a:blip r:embed="rId3">
            <a:alphaModFix/>
          </a:blip>
          <a:srcRect b="0" l="0" r="0" t="0"/>
          <a:stretch/>
        </p:blipFill>
        <p:spPr>
          <a:xfrm>
            <a:off x="2414588" y="1393825"/>
            <a:ext cx="4314825" cy="29337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file>