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74" r:id="rId11"/>
    <p:sldId id="265" r:id="rId12"/>
    <p:sldId id="266" r:id="rId13"/>
    <p:sldId id="267" r:id="rId14"/>
    <p:sldId id="272" r:id="rId15"/>
    <p:sldId id="273" r:id="rId16"/>
    <p:sldId id="268" r:id="rId17"/>
    <p:sldId id="269" r:id="rId18"/>
    <p:sldId id="270"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jo9vGcyzgG2hBQ7IUOQm3UDcpox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755" autoAdjust="0"/>
  </p:normalViewPr>
  <p:slideViewPr>
    <p:cSldViewPr snapToGrid="0">
      <p:cViewPr>
        <p:scale>
          <a:sx n="99" d="100"/>
          <a:sy n="99" d="100"/>
        </p:scale>
        <p:origin x="340" y="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Welcome to Kingfisher Class.  Thank you for making the time to come here this evening and I hope you will find the session informative.  There will be a chance for questions at the end.  If these questions could be general about the class organisation rather than specific to your child I would be very grateful.  I will share with you in a moment the best ways to make appointments to discuss worries or concerns pertinent to individuals.  We will also have a parents consultation opportunity nearer half term</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 name="Google Shape;5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Please look on for the school website for any information and your child’s learning or general things that are happening in school.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 name="Google Shape;6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dirty="0"/>
              <a:t>A typical timetable can be found on the school website and this is what timetable will look like in the coming weeks when we are more settled with the classroom structure. I will teach every day except for </a:t>
            </a:r>
            <a:r>
              <a:rPr lang="en" dirty="0" smtClean="0"/>
              <a:t>Wednesday afternoons</a:t>
            </a:r>
            <a:r>
              <a:rPr lang="en" baseline="0" dirty="0" smtClean="0"/>
              <a:t> when Mrs McNeil will be teaching. She is a very experienced TA who most of you probably know and is already very familiar with t</a:t>
            </a:r>
            <a:r>
              <a:rPr lang="en-GB" baseline="0" dirty="0" smtClean="0"/>
              <a:t>he</a:t>
            </a:r>
            <a:r>
              <a:rPr lang="en" baseline="0" dirty="0" smtClean="0"/>
              <a:t> children.</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There is a copy of this home learning on the web site in the Home Learning Section and I shall send one home with your children.  The expectations are written at the top. Summarise.   Explain how you will organise the days for presentation. (when will presentations happen?)</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Discuss Little Wandle vocab sheets</a:t>
            </a:r>
            <a:endParaRPr/>
          </a:p>
          <a:p>
            <a:pPr marL="0" lvl="0" indent="0" algn="l" rtl="0">
              <a:lnSpc>
                <a:spcPct val="100000"/>
              </a:lnSpc>
              <a:spcBef>
                <a:spcPts val="0"/>
              </a:spcBef>
              <a:spcAft>
                <a:spcPts val="0"/>
              </a:spcAft>
              <a:buSzPts val="1100"/>
              <a:buNone/>
            </a:pPr>
            <a:r>
              <a:rPr lang="en"/>
              <a:t>Reading good for writing, comprehension, and enjoyment. We will start sending home weekly spellings to practice next week and we will have a weekly quiz every Monday to see what areas we need to work on.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 name="Google Shape;9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Mention Little Wandle - how they are selected</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
              <a:t>Our little Wandle program starts next week but I have sent home reading records today so we can get back into the swing of using them. If you do any reading with your child at home it would be lovely to see an entry in the reading record to have an idea about how much the students are reading at home!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Keeping Y1 KIRFS up in case you want to do extra practice or review.</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 name="Google Shape;11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Also nuts as we have chn with nut allergies in school and in class.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 name="Google Shape;12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On under curriculum.</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97190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 name="Google Shape;13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Be safe, Be Respectful, Be Learners.    Kind.. Think.</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8" name="Google Shape;13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a:t>Nice if we know anything to celebrate, or anything that might be worrying your child that day etc</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8"/>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18"/>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1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6" name="Google Shape;1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20"/>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21"/>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3" name="Google Shape;23;p21"/>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4" name="Google Shape;24;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2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2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1" name="Google Shape;31;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24"/>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2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25"/>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25"/>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25"/>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0" name="Google Shape;4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2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27"/>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7"/>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7" name="Google Shape;47;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artonprimary.org.uk/curriculum-subject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
              <a:t>Class Essentials</a:t>
            </a:r>
            <a:endParaRPr/>
          </a:p>
        </p:txBody>
      </p:sp>
      <p:sp>
        <p:nvSpPr>
          <p:cNvPr id="55" name="Google Shape;55;p1"/>
          <p:cNvSpPr txBox="1">
            <a:spLocks noGrp="1"/>
          </p:cNvSpPr>
          <p:nvPr>
            <p:ph type="subTitle" idx="1"/>
          </p:nvPr>
        </p:nvSpPr>
        <p:spPr>
          <a:xfrm>
            <a:off x="311700" y="2834125"/>
            <a:ext cx="8520600" cy="15039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 dirty="0"/>
              <a:t>Kingfisher Class</a:t>
            </a:r>
            <a:endParaRPr dirty="0"/>
          </a:p>
          <a:p>
            <a:pPr marL="0" lvl="0" indent="0" algn="ctr" rtl="0">
              <a:lnSpc>
                <a:spcPct val="100000"/>
              </a:lnSpc>
              <a:spcBef>
                <a:spcPts val="0"/>
              </a:spcBef>
              <a:spcAft>
                <a:spcPts val="0"/>
              </a:spcAft>
              <a:buSzPts val="2800"/>
              <a:buNone/>
            </a:pPr>
            <a:r>
              <a:rPr lang="en" dirty="0"/>
              <a:t>September </a:t>
            </a:r>
            <a:r>
              <a:rPr lang="en" dirty="0" smtClean="0"/>
              <a:t>2026</a:t>
            </a:r>
            <a:endParaRPr dirty="0"/>
          </a:p>
          <a:p>
            <a:pPr marL="0" lvl="0" indent="0" algn="ctr" rtl="0">
              <a:lnSpc>
                <a:spcPct val="100000"/>
              </a:lnSpc>
              <a:spcBef>
                <a:spcPts val="0"/>
              </a:spcBef>
              <a:spcAft>
                <a:spcPts val="0"/>
              </a:spcAft>
              <a:buSzPts val="2800"/>
              <a:buNone/>
            </a:pPr>
            <a:r>
              <a:rPr lang="en" dirty="0"/>
              <a:t>Mr. Burn</a:t>
            </a:r>
            <a:endParaRPr dirty="0"/>
          </a:p>
        </p:txBody>
      </p:sp>
      <p:pic>
        <p:nvPicPr>
          <p:cNvPr id="56" name="Google Shape;56;p1"/>
          <p:cNvPicPr preferRelativeResize="0"/>
          <p:nvPr/>
        </p:nvPicPr>
        <p:blipFill rotWithShape="1">
          <a:blip r:embed="rId3">
            <a:alphaModFix/>
          </a:blip>
          <a:srcRect/>
          <a:stretch/>
        </p:blipFill>
        <p:spPr>
          <a:xfrm>
            <a:off x="174913" y="172463"/>
            <a:ext cx="8524875" cy="1647825"/>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2"/>
          <p:cNvSpPr txBox="1">
            <a:spLocks noGrp="1"/>
          </p:cNvSpPr>
          <p:nvPr>
            <p:ph type="ctrTitle"/>
          </p:nvPr>
        </p:nvSpPr>
        <p:spPr>
          <a:xfrm>
            <a:off x="311700" y="744575"/>
            <a:ext cx="8520600" cy="8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
              <a:t>Website </a:t>
            </a:r>
            <a:r>
              <a:rPr lang="en" sz="1600"/>
              <a:t>www.bartonprimary.org.uk/page/?title=Kingfisher+Y2&amp;pid=58</a:t>
            </a:r>
            <a:endParaRPr sz="1400"/>
          </a:p>
        </p:txBody>
      </p:sp>
      <p:pic>
        <p:nvPicPr>
          <p:cNvPr id="62" name="Google Shape;62;p2"/>
          <p:cNvPicPr preferRelativeResize="0"/>
          <p:nvPr/>
        </p:nvPicPr>
        <p:blipFill rotWithShape="1">
          <a:blip r:embed="rId3">
            <a:alphaModFix/>
          </a:blip>
          <a:srcRect/>
          <a:stretch/>
        </p:blipFill>
        <p:spPr>
          <a:xfrm>
            <a:off x="608418" y="1597175"/>
            <a:ext cx="7690482" cy="3250193"/>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3"/>
          <p:cNvSpPr txBox="1">
            <a:spLocks noGrp="1"/>
          </p:cNvSpPr>
          <p:nvPr>
            <p:ph type="title"/>
          </p:nvPr>
        </p:nvSpPr>
        <p:spPr>
          <a:xfrm>
            <a:off x="311700" y="0"/>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
              <a:t>Typical day and week</a:t>
            </a:r>
            <a:endParaRPr/>
          </a:p>
        </p:txBody>
      </p:sp>
      <p:sp>
        <p:nvSpPr>
          <p:cNvPr id="68" name="Google Shape;68;p3"/>
          <p:cNvSpPr txBox="1">
            <a:spLocks noGrp="1"/>
          </p:cNvSpPr>
          <p:nvPr>
            <p:ph type="body" idx="1"/>
          </p:nvPr>
        </p:nvSpPr>
        <p:spPr>
          <a:xfrm>
            <a:off x="69750" y="960600"/>
            <a:ext cx="2970300" cy="4382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400" dirty="0">
                <a:solidFill>
                  <a:schemeClr val="dk1"/>
                </a:solidFill>
              </a:rPr>
              <a:t>Mr Burn teaches all week apart from </a:t>
            </a:r>
            <a:r>
              <a:rPr lang="en" sz="1400" dirty="0" smtClean="0">
                <a:solidFill>
                  <a:schemeClr val="dk1"/>
                </a:solidFill>
              </a:rPr>
              <a:t>Wednesday </a:t>
            </a:r>
            <a:r>
              <a:rPr lang="en" sz="1400" dirty="0">
                <a:solidFill>
                  <a:schemeClr val="dk1"/>
                </a:solidFill>
              </a:rPr>
              <a:t>afternoons when Mrs </a:t>
            </a:r>
            <a:r>
              <a:rPr lang="en" sz="1400" dirty="0" smtClean="0">
                <a:solidFill>
                  <a:schemeClr val="dk1"/>
                </a:solidFill>
              </a:rPr>
              <a:t>McNeil </a:t>
            </a:r>
            <a:r>
              <a:rPr lang="en" sz="1400" dirty="0">
                <a:solidFill>
                  <a:schemeClr val="dk1"/>
                </a:solidFill>
              </a:rPr>
              <a:t>will be covering the </a:t>
            </a:r>
            <a:r>
              <a:rPr lang="en" sz="1400" dirty="0" smtClean="0">
                <a:solidFill>
                  <a:schemeClr val="dk1"/>
                </a:solidFill>
              </a:rPr>
              <a:t>class</a:t>
            </a:r>
            <a:r>
              <a:rPr lang="en" sz="1400" dirty="0" smtClean="0">
                <a:solidFill>
                  <a:schemeClr val="dk1"/>
                </a:solidFill>
              </a:rPr>
              <a:t>.</a:t>
            </a:r>
          </a:p>
          <a:p>
            <a:pPr marL="0" lvl="0" indent="0" algn="l" rtl="0">
              <a:lnSpc>
                <a:spcPct val="115000"/>
              </a:lnSpc>
              <a:spcBef>
                <a:spcPts val="0"/>
              </a:spcBef>
              <a:spcAft>
                <a:spcPts val="0"/>
              </a:spcAft>
              <a:buClr>
                <a:schemeClr val="dk1"/>
              </a:buClr>
              <a:buSzPts val="1100"/>
              <a:buFont typeface="Arial"/>
              <a:buNone/>
            </a:pPr>
            <a:r>
              <a:rPr lang="en" sz="1400" dirty="0" smtClean="0">
                <a:solidFill>
                  <a:schemeClr val="dk1"/>
                </a:solidFill>
              </a:rPr>
              <a:t>The </a:t>
            </a:r>
            <a:r>
              <a:rPr lang="en" sz="1400" dirty="0">
                <a:solidFill>
                  <a:schemeClr val="dk1"/>
                </a:solidFill>
              </a:rPr>
              <a:t>children are supported by:</a:t>
            </a:r>
            <a:endParaRPr sz="1400" dirty="0">
              <a:solidFill>
                <a:schemeClr val="dk1"/>
              </a:solidFill>
            </a:endParaRPr>
          </a:p>
          <a:p>
            <a:pPr marL="457200" lvl="0" indent="-317500" algn="l" rtl="0">
              <a:lnSpc>
                <a:spcPct val="115000"/>
              </a:lnSpc>
              <a:spcBef>
                <a:spcPts val="1600"/>
              </a:spcBef>
              <a:spcAft>
                <a:spcPts val="0"/>
              </a:spcAft>
              <a:buClr>
                <a:schemeClr val="dk1"/>
              </a:buClr>
              <a:buSzPts val="1400"/>
              <a:buChar char="●"/>
            </a:pPr>
            <a:r>
              <a:rPr lang="en" sz="1400" dirty="0">
                <a:solidFill>
                  <a:schemeClr val="dk1"/>
                </a:solidFill>
              </a:rPr>
              <a:t>Mrs Kim </a:t>
            </a:r>
            <a:r>
              <a:rPr lang="en-GB" sz="1400" dirty="0" smtClean="0">
                <a:solidFill>
                  <a:schemeClr val="dk1"/>
                </a:solidFill>
              </a:rPr>
              <a:t>until lunch Monday-Thursday</a:t>
            </a:r>
          </a:p>
          <a:p>
            <a:pPr marL="457200" lvl="0" indent="-317500" algn="l" rtl="0">
              <a:lnSpc>
                <a:spcPct val="115000"/>
              </a:lnSpc>
              <a:spcBef>
                <a:spcPts val="1600"/>
              </a:spcBef>
              <a:spcAft>
                <a:spcPts val="0"/>
              </a:spcAft>
              <a:buClr>
                <a:schemeClr val="dk1"/>
              </a:buClr>
              <a:buSzPts val="1400"/>
              <a:buChar char="●"/>
            </a:pPr>
            <a:r>
              <a:rPr lang="en-GB" sz="1400" dirty="0" smtClean="0">
                <a:solidFill>
                  <a:schemeClr val="dk1"/>
                </a:solidFill>
              </a:rPr>
              <a:t>Mrs McNeil Wednesday after lunch</a:t>
            </a:r>
            <a:endParaRPr sz="1400" dirty="0">
              <a:solidFill>
                <a:schemeClr val="dk1"/>
              </a:solidFill>
            </a:endParaRPr>
          </a:p>
          <a:p>
            <a:pPr marL="0" lvl="0" indent="0" algn="l" rtl="0">
              <a:lnSpc>
                <a:spcPct val="115000"/>
              </a:lnSpc>
              <a:spcBef>
                <a:spcPts val="1600"/>
              </a:spcBef>
              <a:spcAft>
                <a:spcPts val="0"/>
              </a:spcAft>
              <a:buClr>
                <a:schemeClr val="dk1"/>
              </a:buClr>
              <a:buSzPts val="1100"/>
              <a:buFont typeface="Arial"/>
              <a:buNone/>
            </a:pPr>
            <a:endParaRPr sz="1400" dirty="0">
              <a:solidFill>
                <a:schemeClr val="dk1"/>
              </a:solidFill>
            </a:endParaRPr>
          </a:p>
          <a:p>
            <a:pPr marL="0" lvl="0" indent="0" algn="l" rtl="0">
              <a:lnSpc>
                <a:spcPct val="115000"/>
              </a:lnSpc>
              <a:spcBef>
                <a:spcPts val="1600"/>
              </a:spcBef>
              <a:spcAft>
                <a:spcPts val="0"/>
              </a:spcAft>
              <a:buSzPts val="1800"/>
              <a:buNone/>
            </a:pPr>
            <a:endParaRPr dirty="0"/>
          </a:p>
          <a:p>
            <a:pPr marL="0" lvl="0" indent="0" algn="l" rtl="0">
              <a:lnSpc>
                <a:spcPct val="115000"/>
              </a:lnSpc>
              <a:spcBef>
                <a:spcPts val="1600"/>
              </a:spcBef>
              <a:spcAft>
                <a:spcPts val="0"/>
              </a:spcAft>
              <a:buSzPts val="1800"/>
              <a:buNone/>
            </a:pPr>
            <a:endParaRPr dirty="0"/>
          </a:p>
          <a:p>
            <a:pPr marL="0" lvl="0" indent="0" algn="l" rtl="0">
              <a:lnSpc>
                <a:spcPct val="115000"/>
              </a:lnSpc>
              <a:spcBef>
                <a:spcPts val="1600"/>
              </a:spcBef>
              <a:spcAft>
                <a:spcPts val="1600"/>
              </a:spcAft>
              <a:buSzPts val="1800"/>
              <a:buNone/>
            </a:pPr>
            <a:endParaRPr dirty="0"/>
          </a:p>
        </p:txBody>
      </p:sp>
      <p:pic>
        <p:nvPicPr>
          <p:cNvPr id="2" name="Picture 1"/>
          <p:cNvPicPr>
            <a:picLocks noChangeAspect="1"/>
          </p:cNvPicPr>
          <p:nvPr/>
        </p:nvPicPr>
        <p:blipFill>
          <a:blip r:embed="rId3"/>
          <a:stretch>
            <a:fillRect/>
          </a:stretch>
        </p:blipFill>
        <p:spPr>
          <a:xfrm>
            <a:off x="3336890" y="960600"/>
            <a:ext cx="5679643" cy="312844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Curriculum</a:t>
            </a:r>
            <a:endParaRPr/>
          </a:p>
        </p:txBody>
      </p:sp>
      <p:sp>
        <p:nvSpPr>
          <p:cNvPr id="75" name="Google Shape;75;p4"/>
          <p:cNvSpPr txBox="1">
            <a:spLocks noGrp="1"/>
          </p:cNvSpPr>
          <p:nvPr>
            <p:ph type="body" idx="1"/>
          </p:nvPr>
        </p:nvSpPr>
        <p:spPr>
          <a:xfrm>
            <a:off x="311700" y="1152475"/>
            <a:ext cx="2216700" cy="3165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
              <a:t>Our progression documents can be found on the school website and show the skills and subject content that will be covered for each year group in more detail </a:t>
            </a:r>
            <a:endParaRPr/>
          </a:p>
          <a:p>
            <a:pPr marL="0" lvl="0" indent="0" algn="l" rtl="0">
              <a:lnSpc>
                <a:spcPct val="115000"/>
              </a:lnSpc>
              <a:spcBef>
                <a:spcPts val="1600"/>
              </a:spcBef>
              <a:spcAft>
                <a:spcPts val="1600"/>
              </a:spcAft>
              <a:buSzPts val="1800"/>
              <a:buNone/>
            </a:pPr>
            <a:endParaRPr/>
          </a:p>
        </p:txBody>
      </p:sp>
      <p:pic>
        <p:nvPicPr>
          <p:cNvPr id="2" name="Picture 1"/>
          <p:cNvPicPr>
            <a:picLocks noChangeAspect="1"/>
          </p:cNvPicPr>
          <p:nvPr/>
        </p:nvPicPr>
        <p:blipFill>
          <a:blip r:embed="rId3"/>
          <a:stretch>
            <a:fillRect/>
          </a:stretch>
        </p:blipFill>
        <p:spPr>
          <a:xfrm>
            <a:off x="2944307" y="462096"/>
            <a:ext cx="5729613" cy="4105817"/>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5"/>
          <p:cNvSpPr txBox="1">
            <a:spLocks noGrp="1"/>
          </p:cNvSpPr>
          <p:nvPr>
            <p:ph type="title"/>
          </p:nvPr>
        </p:nvSpPr>
        <p:spPr>
          <a:xfrm>
            <a:off x="311700" y="-50000"/>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
              <a:t>How you can help at home</a:t>
            </a:r>
            <a:endParaRPr/>
          </a:p>
        </p:txBody>
      </p:sp>
      <p:sp>
        <p:nvSpPr>
          <p:cNvPr id="82" name="Google Shape;82;p5"/>
          <p:cNvSpPr txBox="1">
            <a:spLocks noGrp="1"/>
          </p:cNvSpPr>
          <p:nvPr>
            <p:ph type="body" idx="1"/>
          </p:nvPr>
        </p:nvSpPr>
        <p:spPr>
          <a:xfrm>
            <a:off x="311700" y="514350"/>
            <a:ext cx="8520600" cy="41148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Char char="●"/>
            </a:pPr>
            <a:r>
              <a:rPr lang="en" b="1">
                <a:solidFill>
                  <a:srgbClr val="434343"/>
                </a:solidFill>
              </a:rPr>
              <a:t>Home Learning projects: how this will work and expectations</a:t>
            </a:r>
            <a:endParaRPr b="1">
              <a:solidFill>
                <a:srgbClr val="434343"/>
              </a:solidFill>
            </a:endParaRPr>
          </a:p>
          <a:p>
            <a:pPr marL="0" lvl="0" indent="0" algn="l" rtl="0">
              <a:lnSpc>
                <a:spcPct val="115000"/>
              </a:lnSpc>
              <a:spcBef>
                <a:spcPts val="1600"/>
              </a:spcBef>
              <a:spcAft>
                <a:spcPts val="0"/>
              </a:spcAft>
              <a:buSzPts val="1800"/>
              <a:buNone/>
            </a:pPr>
            <a:endParaRPr/>
          </a:p>
          <a:p>
            <a:pPr marL="0" lvl="0" indent="0" algn="l" rtl="0">
              <a:lnSpc>
                <a:spcPct val="115000"/>
              </a:lnSpc>
              <a:spcBef>
                <a:spcPts val="1600"/>
              </a:spcBef>
              <a:spcAft>
                <a:spcPts val="1600"/>
              </a:spcAft>
              <a:buClr>
                <a:schemeClr val="dk1"/>
              </a:buClr>
              <a:buSzPts val="1100"/>
              <a:buFont typeface="Arial"/>
              <a:buNone/>
            </a:pPr>
            <a:endParaRPr/>
          </a:p>
        </p:txBody>
      </p:sp>
      <p:pic>
        <p:nvPicPr>
          <p:cNvPr id="2" name="Picture 1"/>
          <p:cNvPicPr>
            <a:picLocks noChangeAspect="1"/>
          </p:cNvPicPr>
          <p:nvPr/>
        </p:nvPicPr>
        <p:blipFill>
          <a:blip r:embed="rId3"/>
          <a:stretch>
            <a:fillRect/>
          </a:stretch>
        </p:blipFill>
        <p:spPr>
          <a:xfrm>
            <a:off x="1544442" y="912815"/>
            <a:ext cx="5641969" cy="416889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How you can help at home</a:t>
            </a:r>
            <a:endParaRPr/>
          </a:p>
        </p:txBody>
      </p:sp>
      <p:sp>
        <p:nvSpPr>
          <p:cNvPr id="89" name="Google Shape;89;p6"/>
          <p:cNvSpPr txBox="1">
            <a:spLocks noGrp="1"/>
          </p:cNvSpPr>
          <p:nvPr>
            <p:ph type="body" idx="1"/>
          </p:nvPr>
        </p:nvSpPr>
        <p:spPr>
          <a:xfrm>
            <a:off x="311700" y="1152475"/>
            <a:ext cx="8520600" cy="39069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Char char="➔"/>
            </a:pPr>
            <a:r>
              <a:rPr lang="en" dirty="0"/>
              <a:t>Reading every day - either listen to your child read or share a book or be interested in your child’s reading. Let them see you reading - you are the best role model. </a:t>
            </a:r>
            <a:endParaRPr dirty="0"/>
          </a:p>
          <a:p>
            <a:pPr marL="457200" lvl="0" indent="-342900" algn="l" rtl="0">
              <a:lnSpc>
                <a:spcPct val="115000"/>
              </a:lnSpc>
              <a:spcBef>
                <a:spcPts val="0"/>
              </a:spcBef>
              <a:spcAft>
                <a:spcPts val="0"/>
              </a:spcAft>
              <a:buSzPts val="1800"/>
              <a:buChar char="➔"/>
            </a:pPr>
            <a:r>
              <a:rPr lang="en" dirty="0"/>
              <a:t>Encouraging them in their learning - asking them questions about their lessons.</a:t>
            </a:r>
            <a:endParaRPr dirty="0"/>
          </a:p>
          <a:p>
            <a:pPr marL="457200" lvl="0" indent="-342900" algn="l" rtl="0">
              <a:lnSpc>
                <a:spcPct val="115000"/>
              </a:lnSpc>
              <a:spcBef>
                <a:spcPts val="0"/>
              </a:spcBef>
              <a:spcAft>
                <a:spcPts val="0"/>
              </a:spcAft>
              <a:buSzPts val="1800"/>
              <a:buChar char="➔"/>
            </a:pPr>
            <a:r>
              <a:rPr lang="en" dirty="0"/>
              <a:t>Finding out about the topics they are learning about - do you have any resources or knowledge you could share?</a:t>
            </a:r>
            <a:endParaRPr dirty="0"/>
          </a:p>
          <a:p>
            <a:pPr marL="457200" lvl="0" indent="-342900" algn="l" rtl="0">
              <a:lnSpc>
                <a:spcPct val="138000"/>
              </a:lnSpc>
              <a:spcBef>
                <a:spcPts val="0"/>
              </a:spcBef>
              <a:spcAft>
                <a:spcPts val="0"/>
              </a:spcAft>
              <a:buSzPts val="1800"/>
              <a:buChar char="➔"/>
            </a:pPr>
            <a:r>
              <a:rPr lang="en" dirty="0"/>
              <a:t>Practise spellings - have the </a:t>
            </a:r>
            <a:r>
              <a:rPr lang="en" dirty="0" smtClean="0"/>
              <a:t>Common Exception Word Sheet </a:t>
            </a:r>
            <a:r>
              <a:rPr lang="en" dirty="0" smtClean="0"/>
              <a:t>somewhere </a:t>
            </a:r>
            <a:r>
              <a:rPr lang="en" dirty="0"/>
              <a:t>visible e.g. kitchen fridge</a:t>
            </a:r>
            <a:endParaRPr dirty="0"/>
          </a:p>
          <a:p>
            <a:pPr marL="457200" lvl="0" indent="-342900" algn="l" rtl="0">
              <a:lnSpc>
                <a:spcPct val="115000"/>
              </a:lnSpc>
              <a:spcBef>
                <a:spcPts val="0"/>
              </a:spcBef>
              <a:spcAft>
                <a:spcPts val="0"/>
              </a:spcAft>
              <a:buSzPts val="1800"/>
              <a:buChar char="➔"/>
            </a:pPr>
            <a:r>
              <a:rPr lang="en" dirty="0"/>
              <a:t>Thank you all so far - your children have all  been so well prepared for the school day and so positive!</a:t>
            </a:r>
            <a:endParaRP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endParaRPr/>
          </a:p>
        </p:txBody>
      </p:sp>
      <p:sp>
        <p:nvSpPr>
          <p:cNvPr id="95" name="Google Shape;95;p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800"/>
              <a:buNone/>
            </a:pPr>
            <a:endParaRPr/>
          </a:p>
        </p:txBody>
      </p:sp>
      <p:pic>
        <p:nvPicPr>
          <p:cNvPr id="2" name="Picture 1"/>
          <p:cNvPicPr>
            <a:picLocks noChangeAspect="1"/>
          </p:cNvPicPr>
          <p:nvPr/>
        </p:nvPicPr>
        <p:blipFill>
          <a:blip r:embed="rId3"/>
          <a:stretch>
            <a:fillRect/>
          </a:stretch>
        </p:blipFill>
        <p:spPr>
          <a:xfrm>
            <a:off x="131266" y="301862"/>
            <a:ext cx="8806672" cy="4505739"/>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endParaRPr/>
          </a:p>
        </p:txBody>
      </p:sp>
      <p:sp>
        <p:nvSpPr>
          <p:cNvPr id="102" name="Google Shape;102;p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800"/>
              <a:buNone/>
            </a:pPr>
            <a:endParaRPr/>
          </a:p>
        </p:txBody>
      </p:sp>
      <p:pic>
        <p:nvPicPr>
          <p:cNvPr id="103" name="Google Shape;103;p8"/>
          <p:cNvPicPr preferRelativeResize="0"/>
          <p:nvPr/>
        </p:nvPicPr>
        <p:blipFill rotWithShape="1">
          <a:blip r:embed="rId3">
            <a:alphaModFix/>
          </a:blip>
          <a:srcRect/>
          <a:stretch/>
        </p:blipFill>
        <p:spPr>
          <a:xfrm>
            <a:off x="0" y="202658"/>
            <a:ext cx="9144001" cy="4738185"/>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Maths</a:t>
            </a:r>
            <a:endParaRPr/>
          </a:p>
        </p:txBody>
      </p:sp>
      <p:sp>
        <p:nvSpPr>
          <p:cNvPr id="109" name="Google Shape;109;p9"/>
          <p:cNvSpPr txBox="1">
            <a:spLocks noGrp="1"/>
          </p:cNvSpPr>
          <p:nvPr>
            <p:ph type="body" idx="1"/>
          </p:nvPr>
        </p:nvSpPr>
        <p:spPr>
          <a:xfrm>
            <a:off x="311700" y="1152475"/>
            <a:ext cx="5351100" cy="3863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
              <a:t>On the website in the Home Learning Section click on Maths Support. Under KIRFS there are Home learning packs for each half term.</a:t>
            </a:r>
            <a:endParaRPr/>
          </a:p>
          <a:p>
            <a:pPr marL="0" lvl="0" indent="0" algn="l" rtl="0">
              <a:lnSpc>
                <a:spcPct val="115000"/>
              </a:lnSpc>
              <a:spcBef>
                <a:spcPts val="1600"/>
              </a:spcBef>
              <a:spcAft>
                <a:spcPts val="0"/>
              </a:spcAft>
              <a:buSzPts val="1800"/>
              <a:buNone/>
            </a:pPr>
            <a:r>
              <a:rPr lang="en"/>
              <a:t>In Autumn we will be recap on number recognition, writing, and formation. This can be extended by counting up to 100 both forwards and backwards.</a:t>
            </a:r>
            <a:endParaRPr/>
          </a:p>
          <a:p>
            <a:pPr marL="0" lvl="0" indent="0" algn="l" rtl="0">
              <a:lnSpc>
                <a:spcPct val="115000"/>
              </a:lnSpc>
              <a:spcBef>
                <a:spcPts val="1600"/>
              </a:spcBef>
              <a:spcAft>
                <a:spcPts val="0"/>
              </a:spcAft>
              <a:buSzPts val="1800"/>
              <a:buNone/>
            </a:pPr>
            <a:r>
              <a:rPr lang="en"/>
              <a:t>We will then extend our  focus on number bonds to 20 alongside our work on number bonds</a:t>
            </a:r>
            <a:endParaRPr/>
          </a:p>
          <a:p>
            <a:pPr marL="0" lvl="0" indent="0" algn="l" rtl="0">
              <a:lnSpc>
                <a:spcPct val="115000"/>
              </a:lnSpc>
              <a:spcBef>
                <a:spcPts val="1600"/>
              </a:spcBef>
              <a:spcAft>
                <a:spcPts val="1600"/>
              </a:spcAft>
              <a:buSzPts val="1800"/>
              <a:buNone/>
            </a:pPr>
            <a:endParaRPr/>
          </a:p>
        </p:txBody>
      </p:sp>
      <p:pic>
        <p:nvPicPr>
          <p:cNvPr id="110" name="Google Shape;110;p9"/>
          <p:cNvPicPr preferRelativeResize="0"/>
          <p:nvPr/>
        </p:nvPicPr>
        <p:blipFill rotWithShape="1">
          <a:blip r:embed="rId3">
            <a:alphaModFix/>
          </a:blip>
          <a:srcRect/>
          <a:stretch/>
        </p:blipFill>
        <p:spPr>
          <a:xfrm>
            <a:off x="5598756" y="0"/>
            <a:ext cx="3545237" cy="5143500"/>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03163"/>
            <a:ext cx="8520600" cy="572700"/>
          </a:xfrm>
        </p:spPr>
        <p:txBody>
          <a:bodyPr/>
          <a:lstStyle/>
          <a:p>
            <a:r>
              <a:rPr lang="en-GB" dirty="0" smtClean="0"/>
              <a:t>Spelling</a:t>
            </a:r>
            <a:endParaRPr lang="en-GB" dirty="0"/>
          </a:p>
        </p:txBody>
      </p:sp>
      <p:sp>
        <p:nvSpPr>
          <p:cNvPr id="3" name="Text Placeholder 2"/>
          <p:cNvSpPr>
            <a:spLocks noGrp="1"/>
          </p:cNvSpPr>
          <p:nvPr>
            <p:ph type="body" idx="1"/>
          </p:nvPr>
        </p:nvSpPr>
        <p:spPr>
          <a:xfrm>
            <a:off x="311700" y="775863"/>
            <a:ext cx="8520600" cy="3416400"/>
          </a:xfrm>
        </p:spPr>
        <p:txBody>
          <a:bodyPr/>
          <a:lstStyle/>
          <a:p>
            <a:pPr marL="114300" indent="0">
              <a:buNone/>
            </a:pPr>
            <a:r>
              <a:rPr lang="en-GB" dirty="0" smtClean="0"/>
              <a:t>Year 1 and Year 2 pupils are expected to spell most common exception words correctly by the end of the year.</a:t>
            </a:r>
          </a:p>
          <a:p>
            <a:pPr marL="114300" indent="0">
              <a:buNone/>
            </a:pPr>
            <a:r>
              <a:rPr lang="en-GB" dirty="0" smtClean="0"/>
              <a:t>Having these words up on a fridge and practicing spelling them is an excellent way to help them to this target.</a:t>
            </a:r>
            <a:endParaRPr lang="en-GB" dirty="0"/>
          </a:p>
        </p:txBody>
      </p:sp>
      <p:pic>
        <p:nvPicPr>
          <p:cNvPr id="4" name="Picture 3"/>
          <p:cNvPicPr>
            <a:picLocks noChangeAspect="1"/>
          </p:cNvPicPr>
          <p:nvPr/>
        </p:nvPicPr>
        <p:blipFill>
          <a:blip r:embed="rId2"/>
          <a:stretch>
            <a:fillRect/>
          </a:stretch>
        </p:blipFill>
        <p:spPr>
          <a:xfrm>
            <a:off x="299557" y="2138187"/>
            <a:ext cx="3914266" cy="2704269"/>
          </a:xfrm>
          <a:prstGeom prst="rect">
            <a:avLst/>
          </a:prstGeom>
        </p:spPr>
      </p:pic>
      <p:pic>
        <p:nvPicPr>
          <p:cNvPr id="5" name="Picture 4"/>
          <p:cNvPicPr>
            <a:picLocks noChangeAspect="1"/>
          </p:cNvPicPr>
          <p:nvPr/>
        </p:nvPicPr>
        <p:blipFill>
          <a:blip r:embed="rId3"/>
          <a:stretch>
            <a:fillRect/>
          </a:stretch>
        </p:blipFill>
        <p:spPr>
          <a:xfrm>
            <a:off x="4375097" y="2138187"/>
            <a:ext cx="4618477" cy="2704269"/>
          </a:xfrm>
          <a:prstGeom prst="rect">
            <a:avLst/>
          </a:prstGeom>
        </p:spPr>
      </p:pic>
    </p:spTree>
    <p:extLst>
      <p:ext uri="{BB962C8B-B14F-4D97-AF65-F5344CB8AC3E}">
        <p14:creationId xmlns:p14="http://schemas.microsoft.com/office/powerpoint/2010/main" val="2857702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What to bring and what to leave at home</a:t>
            </a:r>
            <a:endParaRPr/>
          </a:p>
        </p:txBody>
      </p:sp>
      <p:sp>
        <p:nvSpPr>
          <p:cNvPr id="116" name="Google Shape;116;p10"/>
          <p:cNvSpPr txBox="1">
            <a:spLocks noGrp="1"/>
          </p:cNvSpPr>
          <p:nvPr>
            <p:ph type="body" idx="1"/>
          </p:nvPr>
        </p:nvSpPr>
        <p:spPr>
          <a:xfrm>
            <a:off x="311700" y="1017725"/>
            <a:ext cx="8520600" cy="4125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rgbClr val="6AA84F"/>
                </a:solidFill>
              </a:rPr>
              <a:t>Please clearly label everything with your child’s name. </a:t>
            </a:r>
            <a:endParaRPr>
              <a:solidFill>
                <a:srgbClr val="6AA84F"/>
              </a:solidFill>
            </a:endParaRPr>
          </a:p>
          <a:p>
            <a:pPr marL="457200" lvl="0" indent="-342900" algn="l" rtl="0">
              <a:lnSpc>
                <a:spcPct val="115000"/>
              </a:lnSpc>
              <a:spcBef>
                <a:spcPts val="1600"/>
              </a:spcBef>
              <a:spcAft>
                <a:spcPts val="0"/>
              </a:spcAft>
              <a:buClr>
                <a:srgbClr val="6AA84F"/>
              </a:buClr>
              <a:buSzPts val="1800"/>
              <a:buChar char="★"/>
            </a:pPr>
            <a:r>
              <a:rPr lang="en">
                <a:solidFill>
                  <a:srgbClr val="6AA84F"/>
                </a:solidFill>
              </a:rPr>
              <a:t>A healthy snack for play time: fruit or vegetables </a:t>
            </a:r>
            <a:endParaRPr>
              <a:solidFill>
                <a:srgbClr val="6AA84F"/>
              </a:solidFill>
            </a:endParaRPr>
          </a:p>
          <a:p>
            <a:pPr marL="457200" lvl="0" indent="-342900" algn="l" rtl="0">
              <a:lnSpc>
                <a:spcPct val="115000"/>
              </a:lnSpc>
              <a:spcBef>
                <a:spcPts val="0"/>
              </a:spcBef>
              <a:spcAft>
                <a:spcPts val="0"/>
              </a:spcAft>
              <a:buClr>
                <a:srgbClr val="6AA84F"/>
              </a:buClr>
              <a:buSzPts val="1800"/>
              <a:buChar char="★"/>
            </a:pPr>
            <a:r>
              <a:rPr lang="en">
                <a:solidFill>
                  <a:srgbClr val="6AA84F"/>
                </a:solidFill>
              </a:rPr>
              <a:t>Water bottle; named and separate from lunch box.</a:t>
            </a:r>
            <a:endParaRPr>
              <a:solidFill>
                <a:srgbClr val="6AA84F"/>
              </a:solidFill>
            </a:endParaRPr>
          </a:p>
          <a:p>
            <a:pPr marL="457200" lvl="0" indent="-342900" algn="l" rtl="0">
              <a:lnSpc>
                <a:spcPct val="115000"/>
              </a:lnSpc>
              <a:spcBef>
                <a:spcPts val="0"/>
              </a:spcBef>
              <a:spcAft>
                <a:spcPts val="0"/>
              </a:spcAft>
              <a:buClr>
                <a:srgbClr val="6AA84F"/>
              </a:buClr>
              <a:buSzPts val="1800"/>
              <a:buChar char="★"/>
            </a:pPr>
            <a:r>
              <a:rPr lang="en">
                <a:solidFill>
                  <a:srgbClr val="6AA84F"/>
                </a:solidFill>
              </a:rPr>
              <a:t>Wear PE kits to school on PE days (Monday and Tuesday).</a:t>
            </a:r>
            <a:endParaRPr>
              <a:solidFill>
                <a:srgbClr val="6AA84F"/>
              </a:solidFill>
            </a:endParaRPr>
          </a:p>
          <a:p>
            <a:pPr marL="457200" lvl="0" indent="-342900" algn="l" rtl="0">
              <a:lnSpc>
                <a:spcPct val="115000"/>
              </a:lnSpc>
              <a:spcBef>
                <a:spcPts val="0"/>
              </a:spcBef>
              <a:spcAft>
                <a:spcPts val="0"/>
              </a:spcAft>
              <a:buClr>
                <a:srgbClr val="6AA84F"/>
              </a:buClr>
              <a:buSzPts val="1800"/>
              <a:buChar char="★"/>
            </a:pPr>
            <a:r>
              <a:rPr lang="en">
                <a:solidFill>
                  <a:srgbClr val="6AA84F"/>
                </a:solidFill>
              </a:rPr>
              <a:t>Reading books and Reading Journals everyday. </a:t>
            </a:r>
            <a:endParaRPr>
              <a:solidFill>
                <a:srgbClr val="6AA84F"/>
              </a:solidFill>
            </a:endParaRPr>
          </a:p>
          <a:p>
            <a:pPr marL="0" lvl="0" indent="0" algn="l" rtl="0">
              <a:lnSpc>
                <a:spcPct val="115000"/>
              </a:lnSpc>
              <a:spcBef>
                <a:spcPts val="1600"/>
              </a:spcBef>
              <a:spcAft>
                <a:spcPts val="0"/>
              </a:spcAft>
              <a:buClr>
                <a:schemeClr val="dk1"/>
              </a:buClr>
              <a:buSzPts val="1100"/>
              <a:buFont typeface="Arial"/>
              <a:buNone/>
            </a:pPr>
            <a:r>
              <a:rPr lang="en">
                <a:solidFill>
                  <a:srgbClr val="FF0000"/>
                </a:solidFill>
              </a:rPr>
              <a:t>Please don’t bring in:</a:t>
            </a:r>
            <a:endParaRPr>
              <a:solidFill>
                <a:srgbClr val="FF0000"/>
              </a:solidFill>
            </a:endParaRPr>
          </a:p>
          <a:p>
            <a:pPr marL="457200" lvl="0" indent="-342900" algn="l" rtl="0">
              <a:lnSpc>
                <a:spcPct val="115000"/>
              </a:lnSpc>
              <a:spcBef>
                <a:spcPts val="1600"/>
              </a:spcBef>
              <a:spcAft>
                <a:spcPts val="0"/>
              </a:spcAft>
              <a:buClr>
                <a:srgbClr val="FF0000"/>
              </a:buClr>
              <a:buSzPts val="1800"/>
              <a:buChar char="➔"/>
            </a:pPr>
            <a:r>
              <a:rPr lang="en">
                <a:solidFill>
                  <a:srgbClr val="FF0000"/>
                </a:solidFill>
              </a:rPr>
              <a:t>Toys from home.</a:t>
            </a:r>
            <a:endParaRPr>
              <a:solidFill>
                <a:srgbClr val="FF0000"/>
              </a:solidFill>
            </a:endParaRPr>
          </a:p>
          <a:p>
            <a:pPr marL="457200" lvl="0" indent="-342900" algn="l" rtl="0">
              <a:lnSpc>
                <a:spcPct val="115000"/>
              </a:lnSpc>
              <a:spcBef>
                <a:spcPts val="0"/>
              </a:spcBef>
              <a:spcAft>
                <a:spcPts val="0"/>
              </a:spcAft>
              <a:buClr>
                <a:srgbClr val="FF0000"/>
              </a:buClr>
              <a:buSzPts val="1800"/>
              <a:buChar char="➔"/>
            </a:pPr>
            <a:r>
              <a:rPr lang="en">
                <a:solidFill>
                  <a:srgbClr val="FF0000"/>
                </a:solidFill>
              </a:rPr>
              <a:t>Unnamed items of clothing (winter - gloves and hats).</a:t>
            </a:r>
            <a:endParaRPr>
              <a:solidFill>
                <a:srgbClr val="FF0000"/>
              </a:solidFill>
            </a:endParaRPr>
          </a:p>
          <a:p>
            <a:pPr marL="457200" lvl="0" indent="-342900" algn="l" rtl="0">
              <a:lnSpc>
                <a:spcPct val="115000"/>
              </a:lnSpc>
              <a:spcBef>
                <a:spcPts val="0"/>
              </a:spcBef>
              <a:spcAft>
                <a:spcPts val="0"/>
              </a:spcAft>
              <a:buClr>
                <a:srgbClr val="FF0000"/>
              </a:buClr>
              <a:buSzPts val="1800"/>
              <a:buChar char="➔"/>
            </a:pPr>
            <a:r>
              <a:rPr lang="en">
                <a:solidFill>
                  <a:srgbClr val="FF0000"/>
                </a:solidFill>
              </a:rPr>
              <a:t>Big rucksacks – as it gets colder we will need space for coats.</a:t>
            </a:r>
            <a:endParaRPr/>
          </a:p>
          <a:p>
            <a:pPr marL="457200" lvl="0" indent="-342900" algn="l" rtl="0">
              <a:lnSpc>
                <a:spcPct val="115000"/>
              </a:lnSpc>
              <a:spcBef>
                <a:spcPts val="0"/>
              </a:spcBef>
              <a:spcAft>
                <a:spcPts val="0"/>
              </a:spcAft>
              <a:buClr>
                <a:srgbClr val="FF0000"/>
              </a:buClr>
              <a:buSzPts val="1800"/>
              <a:buChar char="➔"/>
            </a:pPr>
            <a:r>
              <a:rPr lang="en">
                <a:solidFill>
                  <a:srgbClr val="FF0000"/>
                </a:solidFill>
              </a:rPr>
              <a:t>Sesame seeds</a:t>
            </a:r>
            <a:endParaRPr>
              <a:solidFill>
                <a:srgbClr val="FF0000"/>
              </a:solidFill>
            </a:endParaRPr>
          </a:p>
          <a:p>
            <a:pPr marL="0" lvl="0" indent="0" algn="l" rtl="0">
              <a:lnSpc>
                <a:spcPct val="115000"/>
              </a:lnSpc>
              <a:spcBef>
                <a:spcPts val="1600"/>
              </a:spcBef>
              <a:spcAft>
                <a:spcPts val="0"/>
              </a:spcAft>
              <a:buSzPts val="1800"/>
              <a:buNone/>
            </a:pPr>
            <a:endParaRPr>
              <a:solidFill>
                <a:srgbClr val="FF0000"/>
              </a:solidFill>
            </a:endParaRPr>
          </a:p>
          <a:p>
            <a:pPr marL="0" lvl="0" indent="0" algn="l" rtl="0">
              <a:lnSpc>
                <a:spcPct val="115000"/>
              </a:lnSpc>
              <a:spcBef>
                <a:spcPts val="1600"/>
              </a:spcBef>
              <a:spcAft>
                <a:spcPts val="0"/>
              </a:spcAft>
              <a:buSzPts val="1800"/>
              <a:buNone/>
            </a:pPr>
            <a:endParaRPr sz="1400">
              <a:solidFill>
                <a:srgbClr val="6AA84F"/>
              </a:solidFill>
            </a:endParaRPr>
          </a:p>
          <a:p>
            <a:pPr marL="0" lvl="0" indent="0" algn="l" rtl="0">
              <a:lnSpc>
                <a:spcPct val="115000"/>
              </a:lnSpc>
              <a:spcBef>
                <a:spcPts val="1600"/>
              </a:spcBef>
              <a:spcAft>
                <a:spcPts val="0"/>
              </a:spcAft>
              <a:buSzPts val="1800"/>
              <a:buNone/>
            </a:pPr>
            <a:endParaRPr/>
          </a:p>
          <a:p>
            <a:pPr marL="0" lvl="0" indent="0" algn="l" rtl="0">
              <a:lnSpc>
                <a:spcPct val="115000"/>
              </a:lnSpc>
              <a:spcBef>
                <a:spcPts val="1600"/>
              </a:spcBef>
              <a:spcAft>
                <a:spcPts val="0"/>
              </a:spcAft>
              <a:buSzPts val="1800"/>
              <a:buNone/>
            </a:pPr>
            <a:endParaRPr/>
          </a:p>
          <a:p>
            <a:pPr marL="0" lvl="0" indent="0" algn="l" rtl="0">
              <a:lnSpc>
                <a:spcPct val="115000"/>
              </a:lnSpc>
              <a:spcBef>
                <a:spcPts val="1600"/>
              </a:spcBef>
              <a:spcAft>
                <a:spcPts val="1600"/>
              </a:spcAft>
              <a:buSzPts val="1800"/>
              <a:buNone/>
            </a:pPr>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PE kits </a:t>
            </a:r>
            <a:endParaRPr/>
          </a:p>
        </p:txBody>
      </p:sp>
      <p:sp>
        <p:nvSpPr>
          <p:cNvPr id="122" name="Google Shape;122;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457200" lvl="0" indent="-327025" algn="l" rtl="0">
              <a:lnSpc>
                <a:spcPct val="115000"/>
              </a:lnSpc>
              <a:spcBef>
                <a:spcPts val="0"/>
              </a:spcBef>
              <a:spcAft>
                <a:spcPts val="0"/>
              </a:spcAft>
              <a:buClr>
                <a:schemeClr val="dk1"/>
              </a:buClr>
              <a:buSzPts val="1550"/>
              <a:buChar char="●"/>
            </a:pPr>
            <a:r>
              <a:rPr lang="en" sz="1550">
                <a:solidFill>
                  <a:schemeClr val="dk1"/>
                </a:solidFill>
              </a:rPr>
              <a:t>White t-shirt</a:t>
            </a:r>
            <a:endParaRPr sz="1550">
              <a:solidFill>
                <a:schemeClr val="dk1"/>
              </a:solidFill>
            </a:endParaRPr>
          </a:p>
          <a:p>
            <a:pPr marL="457200" lvl="0" indent="-327025" algn="l" rtl="0">
              <a:lnSpc>
                <a:spcPct val="115000"/>
              </a:lnSpc>
              <a:spcBef>
                <a:spcPts val="0"/>
              </a:spcBef>
              <a:spcAft>
                <a:spcPts val="0"/>
              </a:spcAft>
              <a:buClr>
                <a:schemeClr val="dk1"/>
              </a:buClr>
              <a:buSzPts val="1550"/>
              <a:buChar char="●"/>
            </a:pPr>
            <a:r>
              <a:rPr lang="en" sz="1550">
                <a:solidFill>
                  <a:schemeClr val="dk1"/>
                </a:solidFill>
              </a:rPr>
              <a:t>Black or navy shorts/joggers (weather dependant)</a:t>
            </a:r>
            <a:endParaRPr sz="1550">
              <a:solidFill>
                <a:schemeClr val="dk1"/>
              </a:solidFill>
            </a:endParaRPr>
          </a:p>
          <a:p>
            <a:pPr marL="457200" lvl="0" indent="-327025" algn="l" rtl="0">
              <a:lnSpc>
                <a:spcPct val="115000"/>
              </a:lnSpc>
              <a:spcBef>
                <a:spcPts val="0"/>
              </a:spcBef>
              <a:spcAft>
                <a:spcPts val="0"/>
              </a:spcAft>
              <a:buClr>
                <a:schemeClr val="dk1"/>
              </a:buClr>
              <a:buSzPts val="1550"/>
              <a:buChar char="●"/>
            </a:pPr>
            <a:r>
              <a:rPr lang="en" sz="1550">
                <a:solidFill>
                  <a:schemeClr val="dk1"/>
                </a:solidFill>
              </a:rPr>
              <a:t>School sweatshirt and/or fleece</a:t>
            </a:r>
            <a:endParaRPr sz="1550">
              <a:solidFill>
                <a:schemeClr val="dk1"/>
              </a:solidFill>
            </a:endParaRPr>
          </a:p>
          <a:p>
            <a:pPr marL="457200" lvl="0" indent="-327025" algn="l" rtl="0">
              <a:lnSpc>
                <a:spcPct val="115000"/>
              </a:lnSpc>
              <a:spcBef>
                <a:spcPts val="0"/>
              </a:spcBef>
              <a:spcAft>
                <a:spcPts val="0"/>
              </a:spcAft>
              <a:buClr>
                <a:schemeClr val="dk1"/>
              </a:buClr>
              <a:buSzPts val="1550"/>
              <a:buChar char="●"/>
            </a:pPr>
            <a:r>
              <a:rPr lang="en" sz="1550">
                <a:solidFill>
                  <a:schemeClr val="dk1"/>
                </a:solidFill>
              </a:rPr>
              <a:t>Long hair tied back</a:t>
            </a:r>
            <a:endParaRPr sz="1550">
              <a:solidFill>
                <a:schemeClr val="dk1"/>
              </a:solidFill>
            </a:endParaRPr>
          </a:p>
          <a:p>
            <a:pPr marL="457200" lvl="0" indent="-327025" algn="l" rtl="0">
              <a:lnSpc>
                <a:spcPct val="115000"/>
              </a:lnSpc>
              <a:spcBef>
                <a:spcPts val="0"/>
              </a:spcBef>
              <a:spcAft>
                <a:spcPts val="0"/>
              </a:spcAft>
              <a:buClr>
                <a:schemeClr val="dk1"/>
              </a:buClr>
              <a:buSzPts val="1550"/>
              <a:buChar char="●"/>
            </a:pPr>
            <a:r>
              <a:rPr lang="en" sz="1550">
                <a:solidFill>
                  <a:schemeClr val="dk1"/>
                </a:solidFill>
              </a:rPr>
              <a:t>Earrings removed, or covered if not possible. </a:t>
            </a:r>
            <a:endParaRPr sz="1550">
              <a:solidFill>
                <a:schemeClr val="dk1"/>
              </a:solidFill>
            </a:endParaRPr>
          </a:p>
          <a:p>
            <a:pPr marL="457200" lvl="0" indent="-327025" algn="l" rtl="0">
              <a:lnSpc>
                <a:spcPct val="115000"/>
              </a:lnSpc>
              <a:spcBef>
                <a:spcPts val="0"/>
              </a:spcBef>
              <a:spcAft>
                <a:spcPts val="0"/>
              </a:spcAft>
              <a:buClr>
                <a:schemeClr val="dk1"/>
              </a:buClr>
              <a:buSzPts val="1550"/>
              <a:buChar char="●"/>
            </a:pPr>
            <a:r>
              <a:rPr lang="en" sz="1550">
                <a:solidFill>
                  <a:schemeClr val="dk1"/>
                </a:solidFill>
              </a:rPr>
              <a:t>Suitable trainers.</a:t>
            </a:r>
            <a:endParaRPr sz="1550">
              <a:solidFill>
                <a:schemeClr val="dk1"/>
              </a:solidFill>
            </a:endParaRPr>
          </a:p>
          <a:p>
            <a:pPr marL="457200" lvl="0" indent="-327025" algn="l" rtl="0">
              <a:lnSpc>
                <a:spcPct val="115000"/>
              </a:lnSpc>
              <a:spcBef>
                <a:spcPts val="0"/>
              </a:spcBef>
              <a:spcAft>
                <a:spcPts val="0"/>
              </a:spcAft>
              <a:buClr>
                <a:schemeClr val="dk1"/>
              </a:buClr>
              <a:buSzPts val="1550"/>
              <a:buChar char="●"/>
            </a:pPr>
            <a:r>
              <a:rPr lang="en" sz="1550">
                <a:solidFill>
                  <a:schemeClr val="dk1"/>
                </a:solidFill>
              </a:rPr>
              <a:t>Children should </a:t>
            </a:r>
            <a:r>
              <a:rPr lang="en" sz="1550" b="1">
                <a:solidFill>
                  <a:schemeClr val="dk1"/>
                </a:solidFill>
              </a:rPr>
              <a:t>not </a:t>
            </a:r>
            <a:r>
              <a:rPr lang="en" sz="1550">
                <a:solidFill>
                  <a:schemeClr val="dk1"/>
                </a:solidFill>
              </a:rPr>
              <a:t>wear football kits, non-school uniform, or other ‘fashionable items. </a:t>
            </a:r>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What will my child be learning?</a:t>
            </a:r>
            <a:endParaRPr/>
          </a:p>
        </p:txBody>
      </p:sp>
      <p:sp>
        <p:nvSpPr>
          <p:cNvPr id="128" name="Google Shape;128;p12"/>
          <p:cNvSpPr txBox="1">
            <a:spLocks noGrp="1"/>
          </p:cNvSpPr>
          <p:nvPr>
            <p:ph type="body" idx="1"/>
          </p:nvPr>
        </p:nvSpPr>
        <p:spPr>
          <a:xfrm>
            <a:off x="311700" y="1152475"/>
            <a:ext cx="4795800" cy="3822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u="sng">
                <a:solidFill>
                  <a:schemeClr val="accent5"/>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https://www.bartonprimary.org.uk/curriculum-subjects/</a:t>
            </a:r>
            <a:endParaRPr/>
          </a:p>
          <a:p>
            <a:pPr marL="457200" lvl="0" indent="-342900" algn="l" rtl="0">
              <a:lnSpc>
                <a:spcPct val="115000"/>
              </a:lnSpc>
              <a:spcBef>
                <a:spcPts val="1600"/>
              </a:spcBef>
              <a:spcAft>
                <a:spcPts val="0"/>
              </a:spcAft>
              <a:buSzPts val="1800"/>
              <a:buChar char="●"/>
            </a:pPr>
            <a:r>
              <a:rPr lang="en"/>
              <a:t>Here you can find progression documents breaking down each curriculum subject into year groups and objectives. </a:t>
            </a:r>
            <a:endParaRPr/>
          </a:p>
          <a:p>
            <a:pPr marL="457200" lvl="0" indent="-342900" algn="l" rtl="0">
              <a:lnSpc>
                <a:spcPct val="115000"/>
              </a:lnSpc>
              <a:spcBef>
                <a:spcPts val="0"/>
              </a:spcBef>
              <a:spcAft>
                <a:spcPts val="0"/>
              </a:spcAft>
              <a:buSzPts val="1800"/>
              <a:buChar char="●"/>
            </a:pPr>
            <a:r>
              <a:rPr lang="en"/>
              <a:t>Alongside the half-termly overview on the class webpage, this will summarise the key areas of learning for each year group, and break these down into smaller statements. </a:t>
            </a:r>
            <a:endParaRPr/>
          </a:p>
        </p:txBody>
      </p:sp>
      <p:pic>
        <p:nvPicPr>
          <p:cNvPr id="129" name="Google Shape;129;p12"/>
          <p:cNvPicPr preferRelativeResize="0"/>
          <p:nvPr/>
        </p:nvPicPr>
        <p:blipFill rotWithShape="1">
          <a:blip r:embed="rId4">
            <a:alphaModFix/>
          </a:blip>
          <a:srcRect/>
          <a:stretch/>
        </p:blipFill>
        <p:spPr>
          <a:xfrm>
            <a:off x="5410521" y="863550"/>
            <a:ext cx="3479533" cy="3416400"/>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298" y="483662"/>
            <a:ext cx="8520600" cy="572700"/>
          </a:xfrm>
        </p:spPr>
        <p:txBody>
          <a:bodyPr/>
          <a:lstStyle/>
          <a:p>
            <a:r>
              <a:rPr lang="en-GB" dirty="0" smtClean="0"/>
              <a:t>RSE</a:t>
            </a:r>
            <a:endParaRPr lang="en-GB" dirty="0"/>
          </a:p>
        </p:txBody>
      </p:sp>
      <p:sp>
        <p:nvSpPr>
          <p:cNvPr id="3" name="Text Placeholder 2"/>
          <p:cNvSpPr>
            <a:spLocks noGrp="1"/>
          </p:cNvSpPr>
          <p:nvPr>
            <p:ph type="body" idx="1"/>
          </p:nvPr>
        </p:nvSpPr>
        <p:spPr>
          <a:xfrm>
            <a:off x="311699" y="1152475"/>
            <a:ext cx="8619799" cy="3416400"/>
          </a:xfrm>
        </p:spPr>
        <p:txBody>
          <a:bodyPr/>
          <a:lstStyle/>
          <a:p>
            <a:pPr marL="114300" indent="0">
              <a:buNone/>
            </a:pPr>
            <a:r>
              <a:rPr lang="en-GB" dirty="0" smtClean="0"/>
              <a:t>Year 1				Year 2</a:t>
            </a:r>
            <a:endParaRPr lang="en-GB" dirty="0"/>
          </a:p>
        </p:txBody>
      </p:sp>
      <p:sp>
        <p:nvSpPr>
          <p:cNvPr id="4" name="AutoShape 2" descr="data:image/png;base64,iVBORw0KGgoAAAANSUhEUgAAAkAAAAF3CAYAAABNDfS+AAAQAElEQVR4AeydB3xN1x/Av28IEiP2jNgryLRXrWrNqtZsqapObbWqraqq6q5RW9Uo/9oEUTNEiC07EgkhkgiCIJKQxHsv/3PvyyRLjdKe97n3vnvPPed3fuf7+51zfvfcF7Rp8iMJSAKSgCQgCUgCksB/jIAW+ZEEJAFJQBKQBP5zBGSD/+sEZAD0X/cA2X5JQBKQBCQBSeA/SEAGQP9Bo8smSwKSAEgGkoAk8N8mIAOg/7b9ZeslAUlAEpAEJIH/JAEZAP0nzS4bDZKBJCAJSAKSwH+ZgAyA/svWl22XBCQBSUASkAT+owT+swHQf9TestmSgCQgCUgCkoAkIAjIAEhAkJskIAlIApKAJPAfISCbmU5ABkDpIOSXJCAJSAKSgCQgCfx3CMgA6L9ja9lSSUASkARAMpAEJAGVgAyAVAzyIAlIApKAJCAJSAL/JQIyAPovWVu2VRIAyUASkAQkAUlAEJABkIAgN0lAEpAEJAFJQBL4bxGQAdB/y94g2ysJSAKSgCQgCUgCyABIOoEkIAlIApKAJCAJ/OsJ3N1AGQDdTUReSwKSgCQgCUgCksC/noAMgP71JpYNlAQkAUlAEgDJQBLISUAGQDl5yCtJQBKQBCQBSUAS+A8QkAHQf8DIsomSgCQAkoEkIAlIAtkJyAAoOw15LglIApKAJCAJSAL/CQL/UABk4lrAeqZ+MoL+z3ehU+du9B70FhMXuHMm6TFzNxkwmDLqNHFhzwK+mzKFKd8v4WBc5o2MDI//+8YRlv3wLVNUnRaxP/Yx6JR6gnU/pdep1Jvn/h0zt54FUxwHlnyv6vjdAg8uPFIVb3Bkmbmub39aR1DqXSYxXWLfwu9UXb6d7pbt5r/4NP4Yy7+fItr8LT+s9ic536bm5ePJhG/+ljde6Cr64/P0e/V9vlnlT0K+su7jpiGW42un8smI/jzfuROdu/dj+NipbAi8xiN1l3QVTTF7mP+dwuh7lh66lp4qvySBuwjcukhoYAABgaeIzb8j3VVQXj6NBP6BACiZoHn9cWo5gHHT/sB1hweee3fz15qFfPvOczi0GMnKs4bHwDKV6D1TGdbtI/66nVFdHNtnfMLEr77i65n7uFr8H8CToYr6nczRn9/izQkT+Uro9NXEiSw7fveMr2Z8qAfDyXX8IOpS61TqzXOfzLqTourkA/z+uaLjJH746xxFHyW2lCMsmfCVymPyH8dJFNXn2G7tZ/5n5vvfrDmR49a/9SLl+B+qz3711WQWH44v4N+2yN3HE3Z+zHMvf8XizXtEf9zBpj/nMX9XFLoHhmbi2pFZDHFoQOtB45j2hys79nqyd9cmlk8fx8vNHegzIxc7PnC9OQXE75nDZxOFX3w9DfcLRXPelFeSgEIg9SS/DXahiYMDjm0/YfstJVHu/2YCj3KqypWb4cR03vxkM5EpaWhL1KRNn0G8MqQfz9S3RqcxkRiylHfemEOYMdfifzsxR0FDKH8Mc6ZZ909Zfacm9sXS7xriKNp4IMNfe40RY4bQLiM9/fbj/jKG/86EeSdITUuvWay0nAq7yKNEo9R0O/w8iRWqUKWKea9Qsgga5YZGh2VZc5p6r1oz2javhiHMh4AbJpFDT31nZ0qLs0e1Gc/44H9ZIaChRFMnmljkrCk12JegREUXHRXtnXLe/FdeGYn2DeCiisSSZs3tuQtJzlbn6uO38FjlSsSdNDRF6jLg5z9YPEMEtMM7Ypmz9H1fxR+YTM/nP2JVcLzwWy1WNVx49sXBvNzdnkoWGtJSo9n22RA+3XnjvmUXvkAKAd6B3EoTJXR2ODsXEydykwSyETBdxO39Fxmz5QJG4Sf6Bs44l8p2X57+Kwk85gDIyNm/tuBzW3iYrhqv/s+Hg5tX8b8VruwNPMS0Ltbi6TWNmweWszL47lWgW8Se8ufIgUP4n7shBtO87WFMuswZ/8McOBJEdIIyM+TMa4z6i8WrT3DDqKW6vTNVMx5z9Q155efFLF26lEXju1PuLjqG6xEEHjmA15FAzt24W7+cdWRd3eJi8BGhy0kup2SlFnhmuszGr3/CM96E1qoyVUorypg4e/Ikha25wDryyFCy/2JOxVzgwgVlD+f3ftbmAEjflE88otLTxb3z3vzUsSjXfXw4rSilLYu9SwP0KG0+ysEjJ4nNs82Ft2d2NRN8fQhT6hK1NHRyumuCFqsNfr6cVUyusaCpi1P2on/73JQQhf+hA3ifze53JpIuhnD04FFCr6TmITuFK+F+HNy/n0P+Z4jLk0X24gq7+/GXW3h7h5h9Qt9ATO4lswu79zw3H08N5NCxOPVVlL6BWJn9aDivj/mad54pnVn+Vuwp/IXvH/I/J/pNZnL+Jwm7+XLkDxwVwbFGV5FOX24l+NRxdm5YydodvvitHk5tvYa0O2dYMdeVv/9210jS5TP4Hz7AkaBo7unyxgv4+EerY4bOxgHnzA5vVv9vtc1cVB7/FQQSOPLtywxfFEpymtIgHRUcmlNPr5z/K3bZiDwIKLNqHrceRXIa8TczXlpo0WrVdQVzRUUb8dpn43hl2OuMGtWdupm3Eghc/gFd61alekNHWrdvi2PtqtR+9ku2X1BmOnNx5WiM9WL2W52pV7kK9Rzb0L61PTWr1OO5idsxZ73FllG1Kd9sAofVSdRE9KI+VG76iVKchPXDqG5dmtLWNgzfkKEnJJ9yZULfJlSqVAf71u3pIOTWrlQNl+FzOHJdWW1Qi4uDIr8WZUqXpkzTsWzaO53BzapTo2lroYsdtZoN4091dhZZC9huHfqZSWsvYNRY4jJuPqOb6EQJI1fDw7iUvUqR+kg3w0m8/W+ok6O2rAMuDe4eFVLw9w5CLOihKdKYuoZ54nVHdWybtqJdaztqizaviMhup8Lb8952pRIo6jI/yVfG3tkWhUpWvjv4+YQgFjJAXxdnp7LmW/GrGVrNmtKly2A7chOZPzMznuTnZ8pRWtirbKuv8VN8QjwJLuxTAWuRVv7ZH9g05xUcatTBqW17WtSvRZsvPbl20YPvX7Knhm0TWrVrRePaTry98YK5LvVo5IL7FF5sXJmq9Z1o17EjbR3rUaWaM68vDc72G51bwh9rPZi/pAbhE5iIMm7rKjrgXDsnEVWdbIecPn6NYxNdKFuhCzNCjWouQ9ivdClfnu6zz6GkJAQu54OudalavSGOwvfbOtamau1n+XK78E21RF4HI+G/f8uS03eEbjpsXv2NNV8/h23RjPxaqvQey6j2NajTxBnHkre5dHU5L1WyFvYoQ+MxHmSPF43nfqNPug1tXlxClNoHjMR6zeatzvWoLPq5Y5v2tLavSZV6zzExu37JPvgEK63RYNnMBft0Hf5+2zLaIL+ffgKpnFoynJenHELE6ebmKA9PzZ2xMF/J47+YgPbxtk1PPadmlFFqNZ5n2bB29J+0Gv84ZXCC0l2/YNmyxSyc+wOvNtUL1ZLw+bkvnUfMZs+Zm6RZVsKmWmmKcJso9x8Y8upcwsxFMUat5Y0Oz/Lhwr1EJOkoUbWmCGb0pCVFsPP7wbwyOxSj4TTePue5kZSqLnMihmZDciKpNg1EXamcOHqc2Pib3LxVjQZ2xUUapATNoX+ngfzgFsw1gw6rirbUKF8c7Z3L+Cz/kF4D55E+dyDeBXH8eAw3bt4kIdaVD/t8yuZLJalUuohYQUnj1qmVfPGzhyo334MxlPkTFnLyDhRtMprpnzxL49qlxOoYGMNDCRXp+ZZ/iDdN13zxUZd3NBRp4oKzxV3CjedEgHRJnSxJ82PqK5+x+WIpKmZr84RfPNMLJRXanukFcn6J4MTHL0qtSyNWEMsa/Thy5EjWfngrO45fVu9rSzfDqZHiQ5AaeJTjl+O5eTMJm4ZNKZYhNdGPY/7XRXoiaTUbm5/4Un04evyaCNQTuOk/k5Efu3G1TAWstBrSjDc4Pv0dnu3Wl6+2XaZUJeGLGuFFiSEs+XZhhlRuHfmGPi9OYuPJeEzFylOrXg3KCG534nz5471R/BpiNOc1hD2wv5iu+uJ7TpGnoWiz5jgVMYvO/XiXjzdKxvdYsPDXWyJoVEIo0ZY7t7iZaEntRlVI9vmZvp1HMHvPGW6mWVLJphrCrNyOcueHIa8yN6Pz5VaZMYw1qw9xW4jVFGvJu5/3poL2roz6JnzucY7woON4rngPe+va1CidJOwRT8Sps2Q9giTi+csv4oEnnoTbVRn08SBqaI1ErX2DDs9+yMK9ESTpSlC1ZnWs9WkkRezk+8GvMDu9YxqCfQi8qURMeuo7OVNSqJH0IG0T5Z+qTSqbBwETsVs/5sXRm4jR1KBXv5ZYaURW8fDk4lJOHW/Fldz+xQS0j7tt1i98w48v1sBCk4YpPgTXb4bgUrsxz70/D8/olBzqpPpN5a1JnsSZtJRp/yW7z8QQFRWB5wTFUU3c8FrIMl/x2G66wIoxo1l+Kpk0XSWe+/kA56IjiDyzlXfq6xEVceDPtZykHqNdD/Fdh6IiIAFtxUH8cfIMIcuGijxX8fWLQJlKdBXF5FlLB8YQZr07Xgy8og5dZZ77yYvIi+eIjDnJupENRRtMxHn8yLRdt8x6x4vJSA0WRNG4RGw/2EJodCSRoh3PWGpEHiOx4afEd36biUtrvmLqgQQoUofXfxlPWysL6tatqa52GK+cJuyyMpjnJ+Ph3bvje5xA9UdIOmqLyaO89i7ZiT74hAo+IjnNoMf+kx2ExwhGYoJ5pri5zRfPnBZ3RSAiOBTKnmruXA63vfEWr0bFnEpa6hF+eL41rVtn29v0Z1bAHVFQg97OGWc1hjUR6xdApGrYqmLVqLrKUWRC+b3QiSRFmo7Gom1KdkO4LwFxCt80jHfq8M7O00SfPcXqEVXVcmm3wwhhMGtCoomI8GS8gxJxCF+OzVgBSuLQZg8SylakTLXn+dUnmrOnIghd8qL6SjUt+SQBIel+Hv/g/pIqXj8Gm5e8qOfsQtm77aM0NGM3Xc3p43XKM3BJEO7jHFBagXiFNnpLGGdOH+GHNiFMfWsSnoKFtkx7vtx9hpioKCI8J9BSzBKmG14sXOZrfvWWIT/797WDHDhhEI8YGvROfelfV5f9bu7nFo2wq1dE9E3BXvTfCIM5m/HMEr7/31lRl5ZK/b7kkzaWmC6sYMzo5ZwS7yx0lZ7j5wPniI6I5MzWdzB3+QP8ufakKGPiqq8vZxT7a8vj4FwHfarfg7XNrJY8PuUEEo//xMBh8wlOsab95JW8U+0Kwp3QWjvgkv7w9JQ3UapfAIH8hssCiv7N2/o6jFh1BPeZo+hQvbh5sLt5ip1zRtOlaXNGLA8lVRWdwv6FS/BXPLJIE96d8RXPVBKDqLYMrd4eSosiIpPhDEEnkjCG/cG8rVfFaxoNpbpNZuHHLdSJQFu2C1+t38sh3xBObxtLI70lFapcJeKMQR2YizRtRzfxWsO2gqUyO+MbckdNt1CW5IX81GN/sORIokjTYt3jOxaNHuw5OAAAEABJREFUbaVOYljY0mfsqziI2ArjZY4fDkP5pPj7EKS8CxLPDhX6/MKKKc9ToyjoypRB/QmPSLeqWFnJmveeuI8fJm8i1qSj2qAf+bqbtcirp2a9mpjjiTOcDFMmeZH8yDcjZ7z9uWwUFWlL0sylCRbiNPuWGuRNoBpEaKnYdxorJ3WhiuCiK1uWUlolp5YS5SuKk8LbU2TOdTOE+KQ/yed6O1uijhoOLlRR60/G1+cEBhHnaIo1xcVeGETNaSLOPwB18URXNTMwSvD145Qy8WqK4vTRfL7uVAmdsFtqSorwA1FQZ8uwadPpX1OQMCWTrPinSNba1BZHZbOi6w9ehEVe4lqUK8OsYwg8tJMdhyPNP8IV/lu+nPBjkTXlgf3FQJh3ANeUeE1rnf77KyE455Z1JSb+nD5uIYK0Clw+GyECBdCWdKTDM/WpXasqxQ8tZIm/eKAQoVGTd2fw1TNmDmVavc1Qc+fjTNAJMl8nZtWinhkizhKtBmZaKjdzwsbcZPVe3oeSNGxoI3iD4XwE59SBIAH3X35lX0IaGsuWfDjxZSppjYT9MY+tV0XDNaXoNnkhH7coK6ykpWyXr1i/95Doy6fZNrYReu7g531CrHCBxqKJeC1qQcr+B2sb8vPUEzCcXc7rL01i/3ULGr7xB2vGVSbEL1o8AGvESndzmhd76psoG1AIAtpC5Hn4WfRV6PD+QvaFh7Fv4Sf0blganSZNLNQEsezdt5itLK2L1wMHjl0UDgkafSr+v43m7bffVvd3J7kRKcY+0tK4k5pM7N69BCiDraYknQe/jE1mq7RUEkFOa8dG2Fa0QgfiFdJx/NUZXUct8dSfsaJhCPchQBlQxZBZ28lJBDomLhw+ivoX+drSdBvan2qZcoUgvV7kFN9iWkwUr82EZM77BKD+NY62Ij1HZOmRGhzISXWi1NHIwV4plMdu4MScCSw+LQKconb06FiEo1u3sGXLFnZfBDWgMF3idNg1EezdK+LGmpHiCboe9eoVsDcewapr95a/NyUBH99QdXJEZ4eLS/G7spi45ONnXl0Rbe7x2ktUTWeUesKfk2owqKN+UzuU14OFs2fqXXVkXIqARXmSV4ITitB8vDt+/v74Z+5+7PrcRdwR+TWWNHVpag7WxGtP38AbKi99fSecSov76iYmRhEYq25TtAnODkVFaiqBPkHqaxv09vR72c5sYxFoB4TEqzJ0Nj0Z8EwJkVcsGl4PINAcQVGxqYOaBgkErRzPy23rU7GEFWWq1sW+bQ+Gz/VW5WqKNsK+SVGR1/gQ/CVerOicUu2jEQ8JLi75j9r3+rhQI/UE3kFJwotB19gZ86qZCKwOHDP7skZPqv9vjE7ve2+/Owk3c+cj7U5q+sOKkHPXZryVpLYXEZaUKlMa3V33c7+0oJFdfSw0iFfXUUSIzmQM+50fV5zDKPSoNWwy7zXRgymWvXsDzEFNyc4MftlG1JIuUVuJpu1a49jIlopWolZjON4BV1BieF1tJ5zLmgh7wLal1yS/nlICpis7Gffiu6yPNlHp+WlsmNWHysnHOR6segk1xUrqPa9rn9K2SrXzJ5A+XeWf6aHdNRm4FR/HtUR1FoOiNrQf9QtuAX78b7CtOkim3TrKTo8rmIxXuCKW3xFrRJq0Sxzb5Iqra/ruFkBCmQpUqGRLHZviREZEq0/46MVk41CK/D43fXxR/4pIW0I8MTfBIj1zop+f+clfpDd1aiwmPgOXLl1WJz10tbGzs0rPaf5KOXkS8++ZNWJVSVnVuS2ChRB1oNUUb06HtlbmjELCFTFxm+fJKmKlwSY9/d4vU8wKvpp+FGVBJS0lkIVv9KVPnz7q3m/sBs4r/TPNyJmToeK59t7yxpsXOBMeTnj2PbfzMxeIz/rXH+8VlJGSGsDxgFvmydHGEZdquow76d/J+Iina/PqihNtW1ump5uI9fXH3ObKos01odD2LJku4+6vO/iKulLTRLrOhlbdO+Bgb4995l6fWxciVf7Kqxxnp3Q5N33xU19LainTzJnM33AbQjnqK/xMiNPXc8K5tDgxXcQ3IFqVoavqTMuMHxQrMszLQpRs3o7mSvwisiuvB4MUhZQfTap/cWbiwsqRPDfsJ9YfCie+REM6DXiLcV9/Tt9aYuIWZfT1nHEuI054cH8hxR/vwGSzfWqKNhQwat/r40os4YOf2VBUc3DCbGIjV67ECc8FjXgwuXRsU1bfc3UjIKEMFSpUwraODemUufujK1ESS62SauT65SsorqtcZe1Gzu1by/pt+/E5dZEEg/lOiUYNUVeLTOc5dy6O7WL150BiGtoyzzF+fBfU+gyRREQb1Hbr69qTb5dPEPY3d3hKNnPBzuLB22bWVB6fTgJGwhZOZG5AkvAfE1fcP8KxVFGKlnuVDfEm0SQj4TOfoXStd9iZIi7l9q8moA5Rj6OFxpDvaFncAivrSjT7eDc5fMuiFt0722GhQXzSMJnELKcrjXVJrbgGqx5zOHP5Mpfv3i+FMbdHMbRacz6Rk5IlVSFquRRxPzjiCrcyR99UAjP/PZDGOJkfd0VekS5ekyg/2BSPwWKZvJhI01KseDFUaWm3SEpSOodIVjbTZTb/uR31pzj62rTtUAtSg/ENSlQnDX1DF5orE6qSVzwjK0GCutKgvIJRVxrUG3cd4nH/dgpb1FWou27luDRx8VQoOf74LP2+dZ9peHh54VXQvnc6L5TNYJZeOJcvY4w3/tEKPE2Ov57JzGo4iU9gvLnNYmJ3USd25W4yma+dijaludLm+7CnIuGeXXmS97+Mqo2VPS3sLXJmEbp4+99QddFVtMe5jk69n3oiIH0lSk8jBwcySiUd/R/rTyizrpbSTR1RfjdCsi++6m+MNBRr6oKitiIkJdCbINU59Ng1b46lkig0Cff2R11MFIG3s1NZEU1cYuOSLWLlJE0so3/E7lMn2LNmAT++04A09Yf+WqzF6yA1CHtgfxEx5Xkf/NU/b9RQQkzuTTMap+p39yE3H0c02YcT5giWps4OFFWL6ShtXdK8qmLVgzlnLt/b9y5fImxuj6wflJPzo6/bmPrq795MxO7eyO4bOe8bz/7BmIGDeblnR1q0focNV8z9y6KhHfWVgcB0hagji5i+5jxGTVGavfsVr9bI8Fmt6PPp8qxKktXlU7gUFkzElVsY02+nBngTqNpOh52zk9D3wduWLlp+PZUEbuHvf0pdNUW8QTAqq5ipqaSm3sEoph1EWGS8c4e0uk1pVuSpbKBUOhuBgk4zRpSC8j3wfV2NRtQvrYQTRi66fseEFQcIjYnj2pUoArfP4J2f96g/QNMUaUr79hXQ6hvTtmVFsSqURpLnHywMSFR1MF3Zx6TnHWjVczjjFhwkzmRBPbsGqGOtMZi97lGqcxsv7WR8Tyea1q5E6eqDWa1EK6Y4ToScVydJbZn6NDI/7oLy5O8fpQ6aumoOOKnpeuq3cKaiTlRrOMXames4q0ZtyYQtH81418tCjoZS7d9mVEsLTNf88FOXhLSUs3emrl6UUzax0uATcF3kBfXpPzMwUm5m7an+v/LlsrNiJUtL+b7zCcr8d3gucEH593hiAvmxo4UokIbxbKh5FUtcZd90lRrTpl072hW0t7GjcoZ+2QXcdX7b25sT6kyip4FYFi51133TNREwZKyuOLjQMEOmIQyfgBtZbS4jChbaniJvbttNH3zVJ3nBsaELLiVzZjLF+eCt6qLBookLjumD153ISGKUNmiE76WZ1EKJIct4b+Q8TqpRqT59YkS8pfMlUH0K1FPPyQmzqUxc9A3gvFEU1VXH0aW68Elxzk2x4hem+pq2VDPUvzgT/nXlupE0ETZrSlYQr8BEPuMFdnw7A/eENHGho16TJmqQYXpAfxHCuO3tQ4iil9CojOksa5cuZend+zJXjqm+fxHfe3zcwCmfANQ//9XXx9Epw8J6Grdtqfp+WpInfywMQO19IijZN+l5HFr1ZPi4BeT7X8WU6ka/LmXRCkWNUct4a+AkNvhFcSlK9NE/Pqd3t9G4xQp7aErScuzXDK6i5BSZrRrSyFZ0urQUjs2dyX6xHKqrOpCvPmquchM5wKIedg0sBWUwBu/FPUoJZI1c2jmenk5NqV2pNNUHrxYPKCYuiJVINYYXtnNwqSZIPYS2qUrIw1NJwGSk4aCfmDtvHvMy95m81dzsT7pqPfhizjwWftmLiuku+VS2UypdKAKPz8QlevDeO06U0IAp7gDTXmlPo+rlKVfRFvseH7P2VAppGiuajv6JD5rphfKWPPvRWDqU0YrgYjfjWtelkZM9tet3ZcqOAI7t2k24RRWsRQvK9nmDAbZ6NKZrbBvtIp70m1GrQU9+9b1FmrY8nb74khcVb05LIkk8DSpTkenqRsZ2fY6hvx4nNdmPzCf/Js5k/E7Wstv7jG5VSgziRs6tHo5DnSY429XGaeR6IsWYW6Rab36e+y4NdHDHzwf1r3E0FjQRT5pKqCIaAfE+mP+MXEsZe6esVzDqzfSDMZJlX87CV+imKe7Ch9+8QZOqVahSJdtetT729SuIAVwM+jGnCLuRXvaRfaUS7B1Agpij0FXEwaWOWnf26u74eZv/QkxThCYuLmS2+bpvZputRTBYX6+UKrw9ldx376liFSbQ/A8AUdmxObV0OXNkvo5CTx1nZ8oJv1By6CtUQF3sEhPq/vGtsHNoQC2n13G9VAStRuTQ1cDBqQpK9uu+foQLu6K1pplTfSFJ3Oc2Pj4hanCssbQ3r2YpySkB6a8HNVl/caaviUOTckJWGqlHvqKdnRPNajWkz9wT5hVPjY4KlSurHO88iL8o9ZNKkE8g6j96jYGIDRN44/XXef2ufeRbczmmtClXH78u2nZalAZtmWY4N9CrkpWD5bMfMbZDGbSiT+0e15q6jZywr12frlN2EHBsF7vDLahirVWy5r5rKzJg8kQ6l9eiSbtDzK5veMnJliq2Teg84ie2n00W/d2ShsN/Y8VnDhTNkGLRkMb1iorgxsjli5cF95J0+GQCfcpmZFC+y9LnjQHY6jVibNjGaJdGODSrRYOev+IrfERbvhNffPkiFbXCdt7B4qECNMWbkfED+AduG/LzdBDIRUutNY793+Kdd97J2kd1pJKy6iO8zqrFYMa99zbDOtZQ+2kuEmTSv4iA9vG1pRitJv3F1umv0aa6Jerkk1m5hqJVWjBs2nbcf+lCmfR0vd2HrHb9lhfql0STHEuoXyCR4gndqmYn3lu8kz9fr212UuueTF07nZcblkZruEZ4QBDRN01YVG3DqIU7Wfe+eL2myNTV4oXhz1OtiEZEYfGcPrSfq8VsIMw325O/I6WVvMpuYc+n6zbw9QuNKaM3kRATjG/IRW5rLKnV9SP+576KtxpZiJxGzohVAvV1iKjD0akcWpGqbClKkJAsQi4RJNiJVRQlt5Kefb++fQrf7biGSf2h5ze8rwaA2XMo53rq16+pyhkTufAAABAASURBVE0znOFkWKqS+Oh201V8fCPEBAQai6Y0v+cfmDFyNuMVkK4Wzs7lVd0QnxTx2iFI+QG0aHMTFyfx2kEkiq3Q9hR5c25GYkRd6pO8phjNmjtRNEcGA6eP+6Hy15YSwUuj9OAFinb+kPHPVUMxeVpKLGEh17AdNJMFb9dDq5ileBOcmylWSSHAOwhVbb1IcypmrkG8WvMNuokSB+obOONSypysvh40LwtRw9E5/S/OStLrq58ZUt9SnfSvnvLnjMUzTJr/IQ56US7NyJVLlwTTB/MXIQmEfXzT7aNe53HQ2TrgKIIQQ24+LoI476AU0tBQRPlnAyyyCdHb8eFqV759oT4lNcnEhvoRGBmPyaomnd5bzM4/X6e2jnw/Fk0+xNV9IaPaVqOo6HKZmYWfl67XlfcW7OXA4sF3BbOWNGpka+7Xil71R/L1qPrp15kSsO45lbXTX6ZhaS2Ga+EEBEVzU6wGV20zioU71/G+nWiMIUS8os2wnRPOJdPLP4S2pUuSX/8GAteP463+xk9PQ/Egl+Em/4amyTbkT0Cb/+2HfFdbiQ5jlnIw8jLRgQfY5eaK6+bteIqBPDb6KMs+ai+e2rLXqaXiM+PZGBJN+NHdbNm8Dc/j4USHezB7WBOssmUt3fx91pyI5PQRd9w2bmbXoZPERBxk4UhHMgMaMYzWf3OjCB4Os2PzJv7avY8FQytj4fgN/qlp4pVwKn6THTInT0W8tkpXJm4M5vy5ALx2bcFtmyc+Zy8R7j6NgY0slSxi19F4wjFSxTvltDsh/NxKDL4iVdmKdp1PlEHINiXj8X61zCBBuZexl+m1iHNqnjucWdA9m74ZOZRvHbU/OZBexylmtM+qQ7n70HdtVd51v41JtMl0aztvKitoOSrR0WjC0XR9TvJz6yx9crbZJlubC2/PHFUJu9Uau99clymRv0aWy3lbWKzJV97m+8arrOifzTMs7HjPLZjQA9vY/JcHvhGReP8xmiE/mvObbm7kVWtFXFG6zo8UqwVpmFI8+CDjTwn1LnwXmCp8Q6zqHP+SxumTvq72J3ipPnOH0792yFz90td5lf8FnOK4uxt/eQZxLtSNiW9Ox0fNm8rBT+uK1jyYvyjaIuzz3u5k1T5pwkZ57XfCptFWmEafm48X7cp88fooTbwaTPZ4nxx/5Sgq0VZ8hvEbQ0R/O8ruLZvZ5nmc8OhwPGYPo0k2xCJrnltJh5H8diCS2DPH8di6iU1b3DkUfJ5Lp9yZ82YLMlbqMgWYbhB+9ooacKKtQJ8vP6VdrnWVpvn7azgReZojgvXGzbs4dDKGiIMLGelYWhWHvjnfB6XbzvsrmihBqPkOD6Nt6aLk19NOoMIbbE0yiT6eytEvGor++bQ3SOpfWAKPNwDK0EprRdUmbenWux/9+jxHR0dbSqdPLBlZcnzrSlOreRd69Xmejs61sM4rr5KvRVd6v9CHbq0bUM4ih5T0Cy0la7Wke5++9OzcnFqFDPctqzalXbde9H6+I441SmSb1NPFyq/CE1DsVBh7Fl5i/jm1pand5nn69OyEQ7WMoDX/Ig90t1g1nLv2pmdHOyroH0jSE1BYR+lazenSqw/Pd3SmVp6dLz9VFRkudOrRl769utK6UaXMVcHMUinJJBsSOLF0NBM2XRUBkIaSbcYyeVCVfPuarnQtWgjWL/TpRusG5TID0Uy5+Z4oejV/wLblW4G8KQlIAk8wAe0TrJtUTRJ4AAKy6NNDwMSF33tSplgZmo1ax7k74qVciRZ8MuMD7PRPTyukppKAJPB0EZAB0NNlL6mtJPAvJGAiLjGVohrxGkKs91jZdmbs/1bzhUuxf2FbZZMkAUngSSHwrw2AnhTAUg9JQBIoiICepp97EZcQR+yla1w7t4dfXqiJXPwpiJu8LwlIAg9CQAZAD0JPlpUEJIGHRkAnXoFVrFj6Pn/H89Cql4IkgX8LAdmOQhKQAVAhQclskoAkIAlIApKAJPDvISADoH+PLWVLJAFJQBIAyUASkAQKRUAGQIXCJDNJApKAJCAJSAKSwL+JgAyA/k3WlG2RBEAykAQkAUlAEigEARkAFQKSzCIJSAKSgCQgCUgC/y4CMgD6d9kTZHskAUlAEpAEJAFJoEACMgAqEJHMIAlIApKAJCAJSAJPOoH71U8GQPdLTOaXBCQBSUASkAQkgaeegAyAnnoTygZIApKAJCAJgGQgCdwfARkA3R8vmVsSkAQkAUlAEpAE/gUEZAD0LzCibIIkIAmAZCAJSAKSwP0QkAHQ/dCSeSUBSUASkAQkAUngX0FABkD/CjPKRoBkIAlIApKAJCAJFJ6ADIAKz0rmlAQkAUlAEpAEJIF/CYF/TQD0L7GHbIYkIAlIApKAJCAJPAYCMgB6DJBlFZKAJCAJSAKSwCMiIMX+TQIyAPqb4GQxSUASkAQkAUlAEnh6CTzcAOj6Hib2eYuVF02PjkjiZj5s7YKLS+5763fXF7puU/RyRrYbyfLoR6hvobURGVNj2Dt/BUdTxbkxkqWvtWPk8mj+jnapMXuZv+IoiighLcdmjFzKa09Su3No9yRepOI1uTvdJ3vlyvORaPwg9i+g7KPx+1Ri9s5nheq88GA+llPWI+H7gELvi2H2fv2A9WYWz27jzMSsk+z6Gc8u4tV2b7Pmcm4jyT/g21lqPtBZqtdkunefjFdug1x25gWweiAl7iqcnftdt+65zG+MvifzAybkyyq7bONZFr3ajrfXXFZTH6eOaoWP+fDQAiDT5f18+/Ir/LAzlNiUR9iKYg4MGj+BCRPEPv41GsYHcb3+MMYr12L/fKhzoStPS40lzD+M2NS0Qpd5lBlTvL5jxPiNnDUotdzmUqg/YbGp3L92KXh9N4LxG8+iilLEZd9vXyL0CWp3dtWezHMTNyKDCIq88beC0b/XpgexfwFlrWrTsltLalv9Pc1yLZXixXcjxrPR7LzwID52t6xcK/yHE++DYc5+/bD0LryN025f5KT/KS7fya3uf8K3c9Pj/tNMNyIJCorkRi5xXU7mBbC6/6rzLlFovyhgjM67hr91Jz9WOQSm3ebiSX9Oqc7yeHXMocdjungIAZCJi9u+pFvzvixOrErlhyAx37brbWndpx/9+om9bwfqltJRsm4H+irXYu/bthakXODohoX8On0Oy3eEcD2XDpJbHab4cA7v2Yv/hVRunTvOvqBYkiK9WDXvV2Yt3UbIXYJSLhxlw8JfmT5nOTtCrpsnR1McIV6eBMWa0qtIJcZvLwdC0++L1MSIo3j6X8gZnCRH4ht4iRRDHKH7DhMen14+LYUor1XM+3UWS7eeyNkW0w3CPFbz26/TmDZnGdtOXMMo5CdH+hJ4KQVDXCj7DoeTIUrcyrGlpUThtWoev85aytYT1836ixxJEcfY6xNNZhyrtsmLkDgTAgzH9wURm3CWvX/OYeb8NRwWvBB5At0WMXPmIv46kTNQMN0Iw2P1b/w6bRpzlm3jxDVFS1HRrXNmWUmRmXpsy+Aobot1BK4F72TlgpnMXLgWr4hENfXewy3OHd8n2ix47FzKrFm/s9E7NpPvLdWWUZzxXM78RW4EXhPtEEJytZ9IN28JnNr9P+bO+g1XnyuZbCCJiGN78YnOpCOaHoKXVwgKHnNZA5f93Fgyewazl+0kNN6caj4aiPXZxOJZyr3tBN/lU+Y82Y5pSZx2/4NZMxey4djFHCtQ6Vzv5ZpRPI+yWksbnDo4YWOZ0Vnz08lYCBskE+kbyKUUA3Gh+zgcHp/JKy8fQ+S4EebB6t9+Zdq0OSzbdgKzW+QtK6NZ6ndiOB5/zmXm3FUciLoh7O8p7G8St8y+EBR1Bs/l81nkFohq7lzHBBNxIV54in6ulBSFSY3xY++B0Kx+lhjBUU9/Ltz1JJGDYX5+nEe/zt/3FE2y7YbL+LktYfaM2SwTD5g53CmP8SGHftlEmU/z8m2leyvjXtQ9fcUQ68OmxbOYMXsZ24OvC+uZJZn7Vmy+46Q5Z/rRJPpoLmOWcveW2k9j85WVcGo3/5s7i99cfbhiUkrlsufBnDxYmSUY8uyXtwqhl1kG5OCej1/kNUbfj18U1P/zYpXv+J7REPGdm47Ga8HsXLlAjPMLWesVQV4jsij+VGwZI+ADKGsi7kIKrb714NiiF6isewBRD6GoKXYbH7exo+tHi9ixx5UfX3WhWZ/ZBCTnL9x0zYtvereh/08+3CmpI2rV+/QZ0p8und/i9x17WDN5AC5tP2ZPgiLHROy2j2lj15WPFu1gj+uPvOrSjD6zA0gWLuE+qQ/D5wWZJ+CUQ/zY/1me/WAVl9QOe4Mtn/XivVVRmYOIKjHWXQzmnsQl+7J47BRcI5TMBs4ufpHOb/3Ojt2rmDygBW0/ckcdAA3BzOltR4vXZuB24DCeK79moLMTIzdc4qL7TOZ6xpHsu5ixU1xRRSmVZN8NZ1n8Ymfe+n0Hu1dNZkCLtnzkrkg2cO7Pd+k9bhNXFRWUMqmHmDpwIFMPpWKMWsX7fQbSp9OzjFm+m23z3qNzu8GMHtyZAT9twn31Nwxs24OfAs0zhiF4Dr3tWvDaDDcOHPZk5dcDcXYayQaxHG+WNYT+Xcx67Fkj9HBpy8cqZBMX1gzHqe2bzNq6X0x2E+jVtCUfut/gno8xilXv92Jwv650eW8x27fM5Z32Tej243FuiZBQsWWvnp3o88Ey3Bb9ypqw1HzsJ6SboljzmjOOL3/Luh3r+aZfRz71TDSvxBnO8ee7vRm36Wqm/VIPTWXgwKkIPGJev4bHF21p2PEDFu3ax6YfB9O81VtsVo0fz4GvO9Gk04cs3LGXLTPfoLV9P+afyAqmRO3ZNgNnFr1E1/eWsH3rfEZ3bEb3n32Ej0F+XM0C8i5rjFnLmN5jWBtjFFnz06mQNjDF4j5zLp5xyfguHssU1wgzm3x8LHhOb+xavMYMtwMc9lzJ1wOdcRq5gcuGPGQJTTM2U4wro5o70n/KOna5TWVw63b07Nebr/ckIxxU9YWenfrwwTI3Fv26hpMxeY8Jie6T6DN8HkEGRXoKh37sz7PPfsAq1V5wY8tn9HpvFVEZfUHJJvbsDPPzY9M9/dqQv+8J2dk30zUPvmjbkI4fLGLXvk38OLg5rd7anD6WGDibx/iQXb/s8sjPt3PtKwbiD3xNpyad+HDhDvZumckbre3pN/+EeEAyFjBO5qgZ4bR5jFmXhb8UJMtE1JrXcHZ8mW/X7WD9N/3o+KkniWl31SEu72WuGC9vVogRNe9+WZBeosJsW3bueftFPLHud4/R+c0p2SpIP82//+fHypDv+J4uXnwJfe7S8cz5NQx3asubs7ay3+NPJvRqSssP3cllROZp+WgfXFE9Td74he9edaSM5sGlPZiEFA7+OIbfjCP5y/8IO7Z64H90Ds39JvLJonN5ik677sXkvv35vfhnuLl+QvOS5qzJ5/S8tNUfD7cteO37gdbR61lzUExWKQfZZw6FAAAQAElEQVT5ccxvGEf+hf+RHWz18OfonOb4TfyERVFVeO5ZO8L3eXBe9DtD6F4OJZSkmJ8XB5OE3FteuB8qS7eeTliIy4xNa/sGy34bRNUS3fjFexufOugRsyk3KwzHzdcDt78O4vVLO2I2rOWQUMEQugePyx2Yuv8QW9evZ8sBEaR0isN9uw9V3ljGb4OqUqLbL3hv+xRVlJCWYzPdpMJwN3w93PjroBe/tIthw9pDYlDLkSv3i9uRWAxw4/iuTWx3/55nLruxreT3HDr4F3/t28CHNfzZuitKDKcGQvd4cLnDVPYf2sr69Vs4IIKFTnHubD+eapadfA79S1vxF3ps8drHD62jWb/moNAjAfeVbhR7YxX7t2xgs+cRlg4rTciRYHO5e44pnE3pwirvA0Inbw7PbUfoT5P4M0YYQeRNTWjKp+6i3iMefOd0PG/7nTOScmA6E9eXZuxOHzy3uePt9TVNU26bAyAhK7/NEDSLT2feZOhGPw5t2cSe4268qV3FtBVnSQmYwYfTk3hjRyBHt7mxy9uXZV2C+HLCyvQJ7W7JJm5aD2KDz3627zrO4fntCfthMisvpRbMVUwpuZc188ioyZCvToW0gdaWN5b9xqCqJej2izfbPnVA8V7y8jFDKHs8LtNh6n4ObV3P+i0HODS1E3Hu2zluyENWhsIi/Nv346esLfsZHr6ebN15nONzW5CcueKqZEwloemnuAt5Rzy+wjQ9rzEhiurPPYtd+D48zJ2VvYcSKFnMDy9zZ8XL/RBlu/XEyUKRm8+ehx/fubtfNzqar+/lrMFA0KxPmXlzKBv9DrFl0x6Ou72JdtU0VpxVglfhH3mMDznlZF0Vxrdz9JXmJ5nx4XSS3thB4NFtuO3yxndZF4K+nCD80OxLyXmNk1nVqmd5j1nHM1c285SVcoDpE9dTeuxOfDy34e7txddNU7idSwB032Npvn1AVZ089TLfzvuYq18cpvLdY7Tx4H35Rb7j6n2wyltxLbZ36Vhn70rcir3Bqv1b2LDZkyNLh1E65AjBqXlLedLvaJ90Be9LP8MpPPbH0HTgKNqVNTfNovYQRj1fgmMeB3MXZYxg6Sv9+O5kR3758yNcSmRl0zfoRPe65pFPW7k+da2TiI83Yjjlwf6Ypgwc1Q5zNRbUHjKK50scw0MESHV6PEu9QE88rxu54OnFlW4j6WvlzX6fFFKOueNl0ZleLS2yKsrzrAgNuvWiUTElg5aKDetTNuEaQiz6Jh/genwZ/Y2+7Nn0J/N+mspWsdSTmnpHyVzwXqQB3Xo1wiy6Ig3rlyXh2nURtBRcFH19OnevrwZw2jI1qG5tiWPnZyirFNVXp2pFLbcTlRUTPU0+cOX4sv4Yffew6c95/DR1q1iRSiVTTX0DOnWvq8pCW5n6da1Jio8XehSnoZ0tkYtG0PuNiczddBrnXw7gPrGtUksuuwUuQ9+mjbVyS0+tQa/SRX8Uz8PJSgL6ui40L69Vz/O3X4IIXg8SY9ePwc5mZ9DbDmB49wqYS6si8jiYiN2/n5M1ejOkfRlznhLt+P7YJfaOrc1F8Xo1pHhJru2YzqRJk5g0eR4+t0tw+8h+juU6iFjQYuio9IBcT80Br9BJfwTPI6aCuQqiuZfNXpGJ8/nqVPw+bWBucuYxLx/TN+ED1+Ms62/Ed88m/pz3E1O3RmBKTaVA7zWcYM++i2J17lXsrZSatFTuMYI+tXTKRfqup65Lc1RzFzAm6Or04Nl6gXh6Ct+/4InXlW6M7GuF934fUlKO4e5lQedeLQXNdNF5feXpxzkL5O97t3JmFitr+/efpEbvIWS50/ccu7SXsXWV9hbJc3zIKSjjylgo387eV0zn97A3pDglr+1guuKzkyYzz+c2JW4fYX+60+Y1TmbUmvGtL8SYlZcsowhSD8bY0W+wM2qv1NsyYHh3KhTcKdOrz4tVQX3AXDwvvcx38zk+Cr8Qjxf5jasPzir39hRvaIdt5CJG9H6DiXM3cdr5Fw64T6RtYaay3EU+cOqDCii0+zxoRY+lvOkGNxLAulxZdJkVailbrhSGhPjMlBwnxsvEV+1Op2I7+XWen1h5yLqrKWaJpSbjWodWi7oKYLpxgwSsKVc2qxa0ZSlXykBCfBL6hj3oWtWbvV6X2LcvDIeub9PV5QZHxGDmJ16LpHTqSeuiFOKjobilJZkqaDRoTGmqDsQf5KfejbBt1IVhn/3Keu94LEoWKYTM9Cya4lhmNQ6NRoMpLS395r1fOW5prShRQpOZSaPRUaSIJtt15qlQ8yd6N7KlUZdhfPbrerzjLcihpqZYDj102nTIYsppOckN1y87Y+H/B58PbEPd6vYMWxpK7h8d5StWJNMiOmusSyRz86Z5wtdYWmXaMn/73RRB7k0oZU3WiqaW8uWs8wmA0m0iLBMfLxxQKavL0rKolaXQy8T16/GYtClcj44iKsq8xxR3ZlBfpzwGch1lypXLqlcndCpxm4REY8FcRY15lc3SrCCdLLg/G2RJVs/y9LF4Dv7Um0a2jegy7DN+Xe9NvEVJCuW9xkTiE8GqZKksLtrSlC6Z5X+gwVIwV1MKGhP0DenRtSree724tG8fYQ5deburCzdEUHrSbxf7UjrRszCdNU8/Jscnf99LypGXtHjM7lRGWDPjVlGsLHXpF5q8x4f0HDm/hN/EF+zbOfrK9evEm7SkXI/O9NmomOI4D+qLU3r0ocljnMxZt7gqxJiVlyyjeCi6SSmsszol2vLlsNYKuYXa8mJlKlS/zEuvAqt+FH4hKo0/mPe4+ndY5RjfhfzcNouWk8Qbki/pbOHPH58PpE3d6tgPW0qoeYjNrcgTn1Zo93niW6IoqKtClQppxJw7h0G5VvfbnDt3meIVK6tX9xwsmvPhguUs++V5LkwfzS9+4v3SPZlyJuiqVKFCWoyQm1ULt89x7nJxKlYuBRaO9OhsxeHtv+HuU4f2HW15ppMDZzyXscI9jo49O2KVU+R9XhmJWDKBb/ycmBN2hZgwbzw2TKWPjYm0wnhyvrVp0Gi0cCeVzD+OS77G9SRTvqVyvSlW15ZM+AY/pzmEXYkhzNuDDVP7YKMEcXnHWumiEjnnf4ZyA+awxTuaK9HHWNrfxLpv5qTfv/vLwKWY82LlKD09MYro6+WoblM8PSHrK3/7laVqNeErFyKJzDRvKhcvxplli0DRjCdVhDtmmcli5cyMR0eFyhXRxp4nJrOskVMbpzNj61nKVSqHvqgTb81fytKl6fvcGcyY8z6tLcyych4NxF64YK5XuXHzHFHXK1CtcjQFc82jbDW9Iil911IxX53u1wbpYgv4MkYsYcI3fjjNCeNKTBjeHhuY2sdGDcALdIsiNaljq+FsWBiZ425SGKeilFdCuVSsK2hMsMCxR2esDm/nN3cf6rTviO0znXA448myFe7EdexJxwfrrDmUyt/3xNiRPbeuApXFamrs+Zis8cx4io3TZ7A1PI/2Zi9/z7k+f9++Jz9oK1ainL4oTm/Nz/LZpXOZMWMO7+futLlIUZIebMzSV61GZS4QmdUpSb14kbi/g0FRJ3PXFtAHMjM+0pP78osCxtX8WWnQmAew+x7fE8/5c6bcAOZs8Sb6SjTHlvbHtO4b5hwoeM58pPAeQLiY6R6gdCGKJoXvx227Xx6/cSiEgPvJoqtJz96ORC6fwgL/BFHSyMWdU5i6w4JufduL69w2LVqdjqoDf2ZK5wimvj+dwMyRNbf8oKvZk96OkSyfsgBzNRfZOWUqOyy60bd9MVHIgpbPdyR57Wy2lmpDBxs9lTt1pO6xBSyOaEPPziVFnns3TZEi6I3J3C6EP91OSsKoK0FpqyJCUDLntkxipnsSqSmpmNCIFRk9xuTbOVa0RMZCbBrKV66AJmwfu6MECNMNjs5dyr67VucLIUhkuU1SkhFdidKY1TzHlkkzcU9KJSXVJO7nsxmv4vbFi7z82WrOCTWKVW5A/crF0VqVyqPQHXyW/sRGJbPpEu7fzcazfG9eblP0nvz5288Smz4v0frCCn5YcoIkQfP6kRnM2nrNHPBoylO5goawfbsx4znK3KX7yMBTTryybBu/iekL/EkQNadGuvL9uK/ZeDKNys+/QOsba/jmB/FaVGn+rRB+G2JHtWd+ICTXgfwOx5f8xBYlmjLG8NfkmXhW6s1LLU2F4JpX2ew8tPnrlHq18DbQFKGI3khy4ZyXJKOOEqWtKCIYJZ/bwqSZ7iSlpqC6RX6ytDXoP6wrcUvGMmGtD+Gh+1kw+is2xqUJSblsupoFjgkWLZ+nY/JaZm8tRZsONugrd6Jj3WMsWBxBm56dyb235lJXHknZ+7WuZs8Cxo7sQsqJ19Rtid80PX08SyXS9XvGfb2Rk7n6S/ayuZ1r8/ftXIpoKz/PC61vsOabH/BS/+zqFiG/DcGu2jP8kLvT5iLFnJT/mGXOk9dRa9OHl1pfYMUPSziRBKbrR5gxayvX8jB7duZ5yTSnF9AH/hZns+T8jxqKFMkao+/PL/IfV/NnpaHw43t2HY1cdfuCF1/+jNXKGFusMg3qV6a41opSJXWiqUmE73dju98lMWKKy6dke8QBkJGLGz5nwIjZZPzm9dFy0WP30e/M7HKOiS2qUKFKeWr3X4/1B0uZ8VKF/KvW2jJs6iRah/7M+zNPZD1d5lZKb8dHv8+ky7mJtKhSgSrla9N/vTUfLJ3BS+nLwsXa9+AZi0SKt+yIvXi619XtTIdqRiza96SLdW5CQV+vOQ6Wuxhj58jH7mLWzz2bSNXR4NWPGVhsLQPqVMWmWlVafH6RrgMcMYWHcNqgp15zByx3jcHO8WPcCxFQCaHpm5aK/T/hw7qHea9JNapXrcvQI015rpE+/f59fOka8OrHAym2dgB1qtpQrWoLPr/YlQGOJsJDTucvSFeTkT98RZODo2hUpQa1qtnQaYkVY2aMyaOcDpsKEXzuWFkEKLXp51qRT5dMoZNVLtkLsJ+uzlvMm92ds+NdqFapEjVf2E455+roFFHaivT/5EPqHn6PJtWqU7XuUI40fY4MPFrbUcyd25MLk1tStVJVqjR6nYP2PzDr3QZYCLkL5vUncU4XbCuKslWdGHeyNT/O/oDGqnDu+hShWaNrfNasKlUr1uXlzVUYv2Qyz5QsDNc8ylrmrEJpa546WdQsvA309WjuYMmuMXY4fuyeb+Cta/AqHw8sxtoBdahqU42qLT7nYtcBOJrCCTltUDpCPrK02Ayfz4rR5dk2uh2NXQaz2NCc1hWKIJ5jcjZOvdIXPCYUa0+PZyxILN6SjubOSucO1TBatKdnF2tVyoMc9Nn79d66BY4dWXVpsR01l7k9LzC5ZVUqVa1Co9cPYv/DLN5tkKvDZBXN40yxd56+nVsZXR3eWjCP/olz6GJbkepVq+I07iStf5zNB7k7bW5SRJqugDFLZMlvU/SYN5vuZ8fjUq0SlWq+wPZyzlTX5V4oB/N8x1JQ95jPpAAAEABJREFUmOTZB/KQn3ut95OqzzlGGwueUzKlFzSu5stKex/je3Ydx3H6lR/4qslBRjWqQo1a1bDptASrMTMY46wH40U2fD6AEbOPk9/MldmGJ+RE+zD10NtNxDtxHx/VzBCro+5nh0i+tITexR5mTemy9M342ucW/t84IExgTizamBHL/Ik+c5i/Nu4lODoc9yndye3fJ9LVGceBxAOMq2P2cl2dd9h+9Tr7xtnTbPwREg+MI/0WFO3K/MjrrB1onkGKNh7BMv9ozhz+i417g4kOd2dK98pZv0so0Y/lsXc4v+h51KZbtGFqWCo3Ng6nArl/tFVeYeWJIHavX8joVk0YfySRA+PqmCdeUaRop9mcTXBlqFBBZzuYZUHnCPJwZf2OAM4GreWnJd4k+k7GXq+lyisrORG0m/ULR9O8iCicbdM1HM+RbO0WjaPT7LMkuA5FiIYynfj20Hku+u1ik2hb8JbZrAo6zxJhxHvKFn2OhdHXWP2yWhK0VXhvdyI+XzcTNtFhO3gZQeeC8HBdz46AswSt/Ykl3on4TrbnHlkUpev8SK6vHajqYdXiE7HUf54Tu1ezYtNRIiL28V23itlakv1UR5W+vxMQ4oXbTj8iwrYzoUNZYQ8dDRVb7vuITLcUxfK3nwX1X1mMX0Qonlt24R92gA27I4hZ0lu1ZZlO33Lo/EX8dm1ib3AwW2avIuj8knQf11NnyO/4RIVzaPN6dgaeI3jDe4jYQNRqQd0hC/GJjsR721pc94cRHbKe0c5W4t5dm66hsH8S3hs3EBDsyabtPkSc3sH4ttYiY/5cBdh8yiIG/HHZ/N4iX50KbQNh91dWniBo93oWjm5Osfx8TGfL4GVBnAvywHX9DgLOBrH2pyVi7PBlsr3oyXfJKiJanLUZiTwWQInhKwi+fJvUxBiOL+xJBaM1FSroROMairYnsu+jmsL26aUKHBNK0G95LHfOL+L5YkoZC9pMDSP1xkaGV1Cu792zjx0F+XGOfi06Y/6+d1dd+joM+d2HqPBDbF6/k8BzwWx4TzzcqP6RmPf4kG1sM4/LHrxfTRmXLfLxbV2ufcWi7hAW+kQT6b2Nta77CYsOYf1oZ/EaX2fOn884mb01+Y9ZBcuyqP8Ki/0iCPXcwi7/MA5s2E1EzJL0fpe9JsQw9Eqhx1KwyKcPFKxX9poL7xfae8bowvtFAf1fKJQvq3zGd8TD4UQxPnu8X01IuUtH6xZ8sjWc8yd2s3rFJo5GRLDvu26It7Sgq8tnh5K5lD5GisJPxab0iKdC0ftTUksJm6a0bOVA7TL6+yt6P7m1JbBp2pJWDrV5WNVYVGhAizbNqV2YX/dZVKBB8za0bGpDCe3diltQoUEL2jSvTWFE3V0aEYyUq++IS6NK4uzeu/eTorSpeZuWNLUpkTUpFVaARVnqOLYR7WhAxaLZC+V2rqFYFTtauDSgQoF5RfkC7KezrolDC0dqlb4HLhQtR31HFxpVyr0ibQkbmrZqg0vdcmJ4JefHsgqNW7ShVTNbSuty3srtqljlxrRo0ZjK6uSclaMwXPMqmyUl/Sw/nQprA8UfW7SheW3rQtjZQvhnc9q0bIrNvc4LecoycsH1Y/FKeywrj58l+swxVn7xCzuLd+Y559xtYW6h9vGMCebK7jkqtsrRrwvwvZwCzLq3auNC3XIWOW/9zat8fTtXmZZUadyCNq2aYVsYp81VhkhU7JrnmCXuF7TprKnp0ALHWqUL9LF7mFPAJ78+UEDRv3db6QOCafYx+j78QmlfvuNqvqyKUrjx/W4dLShbx5E2bZrToOAB+e9heYylchnZH2PtsipJ4KEQKE5VOxfxqqwYmociTwp5cglY0PLz3/mmWSATujehbrMefOXfjO/WT6OX9ZOrtdRMEpAEnjwCT20A9OShlBr9YwTEK5Xhiz35/ZVqBT4V/mM6yoofGgFt2bZ8/OdhIq7dIiXpKuFeS3ivZRlp+4dGWAqSBP4bBLT/jWbKVkoCkoAkIAlIAv8KArIRD4mADIAeEkgpRhKQBCQBSUASkASeHgIyAHp6bCU1lQQkAUkAJANJQBJ4KARkAPRQMEohkoAkIAlIApKAJPA0EZAB0NNkLamrJACSgSQgCUgCksBDICADoIcAUYqQBCQBSUASkAQkgaeLgAyAni57gdRXEpAEJAFJQBKQBB6YgAyAHhihFCAJSAKSgCQgCUgCj5rAw5YvA6CHTVTKkwQkAUlAEpAEJIEnnoAMgJ54E0kFJQFJQBKQBEAykAQeLgEZAD1cnlKaJCAJSAKSgCQgCTwFBGQA9BQYSaooCUgCIBlIApKAJPAwCcgA6GHSlLIkAUlAEpAEJAFJ4KkgIAOgp8JMUkmQDCQBSUASkAQkgYdHQAZAD4+llCQJSAKSgCQgCUgCTwmBpyYAekp4SjUlAUlAEpAEJAFJ4CkgIAOgp8BIUkVJQBKQBCSB/ywB2fBHREAGQI8IrBQrCUgCkoAkIAlIAk8uARkAPbm2kZpJApKAJACSgSQgCTwSAjIAeiRYpVBJQBKQBCQBSUASeJIJ/EMBkIlrAeuZ+skI+j/fhU6du9F70FtMXODOmaTHjMtkwGDKqNPEhT0L+G7KFKZ8v4SDcZk3MjI8lm/TpX0s/E7ooOih7t/y7Xff88NP05i9ZAP7wq5jfCyaZFVivHaCLXMn8s6QvnTv3InO3V/glfensHR/JMlZ2Z6sM9MF9iz4jimC4fdLDv4zupkus3/R96oO307bRJjhLjXuun/XXeVS7pKAJPCICJjiowgODCAg4O49kFOxKY+oVin2SSHwDwRAyQTN649TywGMm/YHrjs88Ny7m7/WLOTbd57DocVIVp69e5Z4FLhSid4zlWHdPuKv2xny49g+4xMmfvUVX8/cx9Xi/wAeocqtffP4TOjwVeY+kYlfTuCLzz/hg5Ev0cmuNk4jV3DqcWAiiRN/vEmrBk70Hf0tC1a5sWuvJ3t3bWbFnK8Y2akZzUf+j7AncayI286MTyby1VdfM3PfVUH2H9hue/Hb54oOX/HNqgBS71Yhx/3Au+/Ka0lAEnhkBIyEznkJRwcHHO7eHdsybvvjfhp/ZA2VgvMg8NhneMOJ6bz5yWYiU9LQlqhJmz6DeGVIP56pb41OYyIxZCnvvDGHsEe5xGEI5Y9hzjTr/imr79TEvlg6HUMcRRsPZPhrrzFizBDaZaSn3348X6kEeQeSaBK1aYpQskIVqlRR9spULGOJXgNpxhsELn2PMYujRKZHud3Cf/oLdH5jEd5X75CmsaBi4/b0eGkwA3u1wraEcB/TTU4sfZOBkw6KUOlR6nL/sg1xRWk8cDivvTaCMUPa3b+Ah1DCEOJD4E3FmFrKNXOmnj6nUEOwNwHx5vvl7Z1z3pRXkoAk8OgIGCPZvjMQQ1ouVejr4+hcKpcbMunfREDMYI+zOUbO/rUFn9vC43TVePV/PhzcvIr/rXBlb+AhpnWxRksaNw8sZ2Xw3csbt4g95c+RA4fwP3cj31dAxqTLnPE/zIEjQUQnGO9poDHqLxavPsENo5bqYtKpqkvPom/IKz8vZunSpSwa351yd9ExXI8g8MgBvI4Ecu7G3fqly7jn6xYXg48IXU5yuTCrJKar+PpFqO3TFOvML4HnuXDhgtgvEnvtCkFze1NR0SstAe9DfvfU9jATkg5+w/AJe7giEBap9ixfbznJ2eD9bF23ktVbDhN6fBEv1dCjSUsm6LefWHNRmchz0yCZS8FHORJ0gVvZbxuuExEo2HgdIVDYtLBEs4vI71zf8BV+XrxU2HMR47uXyyNrIexjukVsmDdHvMOJS81DTK7JJuJ8fTmjNEwEs3bOTljkyGfiqnJf8EVjQRMXpxx3sy5SiQs/zsGDfpyLVzJn3ZFnkoAk8PcImC7tYIdPKmmibzp+7Max48c5nr57H13LB3b6vydYlnpoBB61IGUqfdR1ZJOfRvzNxPRrLVqtWM5Iv6JoI177bByvDHudUaO6UzfzVgKByz+ga92qVG/oSOv2bXGsXZXaz37J9gs5JwNjrBez3+pMvcpVqOfYhvat7alZpR7PTdyOOesttoyqTflmEzisTEqYiF7Uh8pNP1G1SFg/jOrWpSltbcPwDRl6QvIpVyb0bUKlSnWwb92eDkJu7UrVcBk+hyPXs0/6ivxalCldmjJNx7Jp73QGN6tOjaathS521Go2jD/P5tRZrTj7IdUH7xN3ECEi+oYtaVU+u4ksqSVef5VSk7SUKV8+e8mHe248y5JJ8whKTkNT3JFx61yZ1LM2VtlqKdZwODMm9aNOHTucHYpxPUqFijH0ZzqVUzjWYPjibXzzXH1qNW1F22dGsz5W8Eo+heuEvjSpVIk69q1p36E19rUrUc1lOHOOXBdWUSpJYfs7dVWWFfr+jlJMSSXVm0kty2EtGJfr9Auh6TiNJ6fSuaK1sF05Wk46Ll41JbB+WHU1n7XNcMzmvF/7GLnk8RODnGpg06g5rZvXp0aD5/l6TzQeHzVWdStj9zGeeQa2d/D1PkFqmtBcVwsnp/IiwBfnmVuquB+Ued/RqZx6x3RxIX3UtpSn09hpfNCxNtXqt6BdO2fq2DRhyMIgcgSSail5kAQkgcITEA8fu3Zw9LbonPoGPDfoWZo1boKjiwsuYnd2rENZdZwtvESZ8+kj8JhNrKeeUzPKKLUaz7NsWDv6T1qNf5x5Fivd9QuWLVvMwrk/8GpTJfpOwufnvnQeMZs9Z26SZlkJm2qlKcJtotx/YMirczNflRmj1vJGh2f5cOFeIpJ0lKhaUwQzetKSItj5/WBemR2K0XAab5/z3EhKxSj8HhFmGJITSbVpICyXyomjx4mNv8nNW9VoYFdcpEFK0Bz6dxrID27BXDPosKpoS43yxdHeuYzP8g/pNXBe5iSMIUw8QcRw4+ZNEmJd+bDPp2y+VJJKpYugEXXdOrWSL372UOXmdTCIlYaAayJIEFNlyerW3PQ+wpEjRzi03x3X379i8KjfUVYUtGU78u7IVnmJeeB0w4ll/LE/UWitpXL/L/ikdfbQJ0O8lmqvr+V0+AmO7V3L2JYW6o1En6P4Xr/JTfEez2f6K0zeGU1ymp7aQ9/nJetg5vTvxMAf3Ai+ZkBnVRHbGuUprr3DZZ/lfNhrIPPUqEZHlQolSBIs4yOjyVhcurFtNot9rolAWsi/HMdNo1LlLfbPW4DXlXgSNS15faQzFqknOHo8Vs13q1oDVHPep30SvCbSs+941gTEYdAUp4JNVYrE7GTKoJeZuC1c2DmBVNtG2BVVdMhlN57Bx/+yeTWvRDOcm1jkzGQIx9v/qhrwaUva42Jnvn/H7xg+cfHcvHmN/b9+yjzvO1SqVgYLDZgSQln94Qh+9jMHmzkFyitJ4N9E4FG25SZ7th8gScwDGi6z6qUKWJWwomS1FgybdRh1CH6U1UvZTwQBJRR5rIpYv/ANP75YQwzmaZjiQ3D9ZggutUD1Rr4AABAASURBVBvz3Pvz8IxOyaFLqt9U3prkSZxJS5n2X7L7TAxRURF4TmiJlcbEDa+FLPMVE4HpAivGjGb5qWTSdJV47ucDnIuOIPLMVt6pLwIpUzwH/lzLSeox2vUQ33UoKgIS0FYcxB8nzxCybChke/Wkq9gMp1o6MIYw693xYqVJ1KGrzHM/eRF58RyRMSdZN7KhaIOJOI8fmbbrllnveF98T4u84soYl4jtB1sIjY4kUrTjGUuNkkps+CnxnfcW7+Ob/uNmE9e2fCxWm1rTunVr2nZ8lv5vTmHjaSM2XT5mmccGPmwsdMxb1APcMRK5aw8nDGJ00Jan20vPUSZTmgmjIZXU1Jy7waBGIiJXKkE+J7glimKMISSyCgN+2cxRfx92fN2Oc7PeZfz2CxjQUfm5n/CKvMi5yBhOrhtJQzHDm+I8+HHaLiFHT40a1dAJbKYrF8wreMYI/jfb1XwucqTdSiRR1GOK3cDsVRFCpgiyXhnHKzW0wpy++EUYRS4dFZs5oZiT+7GP4QSzxs3AT1SgKdaYN9aFcD4qirN7J9L6znEOnbojZOup6+SUjY1Iyr4l+OAbZvYHfSMnnC2z3xTn2e7rGjvjrMbc4jWxXyBXlBg4TUPJFp+yM/wCkdFRHJ/+LBVEj01LDmT9Oj/RXiFDbpKAJHD/BBI92b4vXn34SBMPs+eiEjCmmbh94Tj/+6gvI5aeUx9c7l+wLPE0ERDD6WNWV1+HEauO4D5zFB2qF0cj1hiMN0+xc85oujRtzojloaSqKqWwf+ES/MUrGIo04d0ZX/FMJTHha8vQ6u2htCgiMhnOEHQiCWPYH8zbelU4s4ZS3Saz8OMW6vKltmwXvlq/l0O+IZzeNpZGeksqVLlKhFhCSRM1F2najm71a2FbQcxMqX74htwR2miwaOKMo5CfeuwPlhxJFGlarHt8x6Kxrcy/C7Kwpc/YV3EQsRXGyxw/HIbySRGTfFBKmjjVUqHPL6yY8jw1ioKuTBlKa0WyWNWxqlhZOcljT8HPO1CsluRxW0lOS+W89052B1xK56QkPuz9DsEhp80/DtQ3wsGheGYFqfs/okHxohQtmnO3bPezeTXOdAU//0jz4KGtxAtzt/PnJ31oYd+MOiW8+WPJETVo0Vr34LtFY2ml/tDKAts+Y3nVDJTLxw+r9VnZVEd5A2i6FkvsbUg5voAFXklgUVQEn2AOgIyELpnHdvHIpinZgfc/6oCVKJ3q50vIHWEL5bc1zo4Ic5JyH/Yx+K5glU+ysL2O6q/8wvQXa2Ih7Fe27Tg+eK6UOBOVaEvTzLkRenGa25Ya6E2gssSOjioOztjoyPFJ8c+6X93RmWrq/Vv4+51SgxuN8PvRsyfTpYpyowTN3nyTZ9XlUwNR4Wcfof1zqPmPXciKJYFHRcAQcZ7Uug40adySQT9vJ/TqTWI8vqK9tRioxcPw9gX/I9T87PKoVJBynwACwtr/gBb6KnR4fyH7wsPYt/ATejcsjU6TJlaEglj27lvMVv4ETLyuOHDsojqRavSp+P82mrffflvd353kRqT6hJzGndRkYvfuJUCd7ErSefDL2GS2SkslEeS0dmyEbUUrlGnEGH4c/8vmlYFaTs7qBKsQMIT7EHBVESpWEcRTfTmtiQuHj6L+Rb6Y6LoN7U+1TLmihF6fPvGlkShemyE0Pe8TwEVFtLYiPUdk6ZEaHMhJJZATGjRysBeF89iMkeKVibnN2rL9mHPMH39/f3X3O36Av+a/TXNrjeAUzPIPxrA0StH3Llk31jDSrh716hW0NxaB6LW7CmdcGom/cVNM/uJaU4qyapAizkWIeUmsTkQrbVQuM3cxwTs2p6YCONUHn+A7atkidiP5YmgN0WpzRtOFwxw1A6V0t6H0zwkUgVTNmJYYr37rbW2pKpiniSDzwoXLuM1aRugdLbZDRtBFrKgpAVBS0j7mLfIWQaMO28HjGFFbUcJAuLCF2Zy1cXIqJwIWI4W3j4mLR45yWmmnrjq9BnWhhKqRctCLpfLiygkavZ2QXUw9v/dgIpOVphjNXBwpmiOT0Oe4L+eVOjRWOLRMvy9e3fmKoF6Ebugb9+UlB4usUrpiFCuqUa+NBoPKWL2QB0lAErgvAvqmo1l90Ieg4COsGvccDcqVpGqnMbzW1kI8GqdhPBdOuAyA+Ld/xPTyGJtoMnArPo5riemeVdSG9qN+wS3Aj/8NtlUnyrRbR9npcQWT8QpX4pQJXoMm7RLHNrni6pq+uwWQUKYCFSrZUsemOJER0emrFXWxdyiVb4NuildM6lsJbQnsXZqIp3pz9kQ/P/OrJ5He1KmxCG4MXLp0WUz54r6uNnZ2yrqCOE/fUk6exPx7Zo1YVaosUm/jI1aa1PmseHM6tLUSacpm4oqvL+eUG7oq2DvbKIm577d88TmpsNGgb9qBXs722NubdweXtvR8ewZf968sJnOx+pEQwPETqffKMd7kwhnRecML2s9wId5gbt89UjQUL5Y+saclcEOsrmRkKd5hLMtWrGTlypX876vn1FcyKBN8c/MEbjjlQ6D6w3A9tbr1oFm25RHDpUtcVkwqLF3bzk5dqcmQS8pJTpqBoqlQBQBddVuqKRO+WFWKObqUuZsvk1a8JW+P6Uk18aSWdieRyBWzWXXOgMaqDe993I2SqsBE/NJXUbQlmuLUWFHifuxj4MKFWExKFCJs36hhEVWqejBGcSLkqhp86Gzsca6SVxe6Q5h4vWpUZOjr4eRUWi2eeTDF4ekVhEEkaCwcad+ulDgDU5w/AZGKs2goWrdRjj+bN4pXr2FqVKelUtWqwkfVIvIgCUgCf4eAIYnEZHVASi9twig6rNJlNcUtsdKkJ8uvfy0B7eNqmTHkO1oWt8DKuhLNPt5NCtk+FrXo3tkOC9Xh0jApM4+uNNYltWomqx5zOHP5Mpfv3i+FMbdHMbRacz6womRJVYhaLkXcD464wi1lPlFTUgkUr5jU36foGuPkXFxNRbxMCPQ5gfltRWOcnZTJX0ux4sXE04DIknaLpKRsHcV0mc1/bjdP5vratO1QS4gIxjcoUQ0o9A1daF5alFO3VHy8T6AuUBVriotDUTU1t0NqkDcBiUr302Hr5EKVjGZlZE45jV/wNXXyRVeRqlWUiT3jZvq3dR+meXjh5VXQvpfpL5RVg6n0ktm+itLYrq55gr3jx47t59V2IXJXcOzFoMGDGTx4AG1KJRKvqKtvgLOLucE3ff1RfwYlVs1c2jhgkU2qtlhximmUhDRuJSWly1SuTVze/Cfb1ehIrMC17aAkgoUNNSrrRFRwkd0/zefgLQ2VXhjDGw0rUK60EGQ8yeJft3HdpKPagE94o4HIq5RMDcTnxG2Vk66xM6o5U+/HPlp0Om267W9w9WqW7W8dXcT/vA1CtobiTZ1pmr2BSt2ZexrJKSkin5KgQ3eXqYyn/+RPz0RxX4OFS096pi9b3vH3Nb+6E8WMt5NIFt/mzUjo6nV430kDbRladjAHnOZ78igJSAKFJWA8O5fe1awpVqwsz805R+b0kHCAQ4HqIwklnFthn/dQXdiqZL4nnID2cemnq9GI+sqkJdztout3TFhxgNAYsRp0JYrA7TN45+c94jUGaIo0pX37Cmj1jWnbsqJYK0gjyfMPFgYkonxMV/Yx6XkHWvUczrgFB4kzWVDPrgGWGnHXGMxe9yj1qdp4aSfjezrRtHYlSlcfzGplchVP3SdCzJO5tkx9Gpl/dKFOsL7+UUIz0FVzwElN11O/hTMVdUKu4RRrZ67jrBq1JRO2fDTjXS+LCVxDqfZvM6qlBaZrfvipKxhaytk7UzdjwjOE4hNwXeQFfT1nnM1xghB692biilidMj/8ayiRGMiKpUtR/k2ipUt+Z+60SbzRvQffHE1WJ81izV6kf9OMSrLJ0lWicZt2tGtX0N4Gu8q5lFdF6WjQ/yWaF9dAWjy7xr/Me7/t5kRULJcigjjsvpY5XwxnyPRjamCnLe9Ac+XH5iKsDfAJUgNJjXg95OKSEWCqQtHXb4FzRRUop9bOZJ0ZKMlhyxk93lUNKDWl2vP2qJbpBWpgq74DS+Z0WCTGIna8/lFfyunLUVa8CsQQRXhEKhR34Z2Pe2CN+WO66It/lDKsicDIwQnFnPdnHxGENaiL0nwMgSweP43dov6TO6fxyrCZ6QGK8A8nZ0qaq8zlWISm9o1Rg/o7/sz/aAqbhI9diYsh2H0Obwz4mv1KsKstT8+3XqGuggUjZ8UrRvUNrbBystcSZh2+ofpOgs+vfPzrcdFHNBSp+wpv98pobS5VyyRJQBLIk4CuYhVK30kgxWggePcOxAIypJxhzYefs0r5DYOuBi+PeoEKeUqQN/4tBLSPrSElevDeO06UEHOqKe4A015pT6Pq5SlX0Rb7Hh+z9pR4WtZY0XT0T3ygvjex5NmPxtKhjFYEF7sZ17oujZzsqV2/K1N2BHBs127CLaog3oRQts8bDLDVozFdY9toFxo5NKNWg5786nuLNDHBdPriS15U/vXAtCSSxDKPeIbGdHUjY7s+x1AxqaQm++EbbBBTjoZiTZwzI3/Lbu8zulUpse5h5Nzq4TjUaYKzXW2cRq4nUjwoFKnWm5/nvouy8HDHz4dg5elcY0GT7P/gXbwPPuYlEcrYO9FAnxfxZLy9g9WAgrQ7+P3+Hq+//rp5H/kmoz/5hsX7zpOapkFbth0T5nyMfZ6yeOCPrtF7/DKuOcq/OWS6fowFb3ejqW1lqtRuRptnB/L+Dys4eiEV5V+Hrta1O80tRJXGC/gGnBfTOOhsHHC6ewnLshvvj26lyjSeW81whzqClR21nUay3gyU3j/P5V0FqBCHtjI1qlsJ/uoFpbt/wLvOoiJdOcoJw2uUZBEiV37xE95qkgUj2c+XYOUv2DTFhHx79bc392ufsr1H8rLiU2lGYrZ/TreGNWn83Di2ZPzuSviVg1Md8yqZqsfdBx01h43jtboWYiXJyKXd39DP0ZaK5avT5Nn3+SMwAZPwlVoDZzB1SJX0Nt4iIP3VnaZYCaySjzClcwMaNWtAnbbj2HXFhMayCe/OmUh7y7vrk9eSgCRQKAIlnuOt4Y0oqjFxY9cYXBo0pWHNZgz5I5QUilF/xK9Mea50oUQ9okxS7GMi8PgCIOFYrSb9xdbpr9GmuiVa8+yV3kwNRau0YNi07bj/0oUy6al6uw9Z7fotL9QviSY5llDxdBwZb8KqZifeW7yTP1+vLaY/kdm6J1PXTuflhqXRGq4RHhBE9E0TFlXbMGrhTta9b4eFyIauFi8Mf55qRUTlpnhOH9rP1WI2EOZLoJCLmM7qOTmS6foW9ny6bgNfv9CYMnoTCTHiNUrIRW5rLKnV9SP+576Ktxopko2c8Q1AfXIXdTg6lUOr1Cf2FD9vApNFyKUpgp2zi1kPkX7PJlaZMlaK7r6n0egoYlmGag1a0uvNH9h0eAdftipxd7aHfF2CNsJe22c2srYaAAAQAElEQVQMp2XVYmhySNdQpLQtzfuOZrpbAMHLB6DElyT7ikDSKHJq1ECymYJGXGVtFth/uo4NX79A4zJ6TAkxBPuGcPG2BstaXfnof+6seqtRNkZ6bGpUNbPU12LoR4Mx/266OGXLWKk6aYo68OYnL1COjI+BMN9AzOash5OjYs2/YZ8yvfh10wJGdaiNdVELSlS1p9fHv/H9i+XT620qXpXe00ByfMr24Ne//uSjLrUooc1OUEOR8va89M1mPJcPNf+JvlJQ/QF0IsJb0Dcfz6oZL1JXe4VTQae4IlYfi9l0YfzarUzrVhatkl/ukoAk8DcIWNJ+ylp+e92JsjoDN86eIOzSbXTlRJ/82pXd81+gsuxgf4Pr01fk8ZpZW4kOY5ZyMPIy0YEH2OXmiuvm7Xj6RhAbfZRlH7U3T6SZHLVUfGY8G0OiCT+6my2bt+F5PJzocA9mD2uCVWY+KN38fdaciOT0EXfcNm5m16GTxEQcZOFIR5Qp0JxVR/03N3Iy7DA7Nm/ir937WDC0MhaO3+CfmkZaWip+kx1EGGTOrRy1VboycWMw588F4LVrC27bPPE5e4lw92kMbGSpZBG7jsYTjonVGSHjTgg/t8qaGIt2nU+UWI1IMyXj8X61vCcuvQPf+KcKHYSMtJy7yWQgNeka50OPsOW3z+hdP6NeUfWj3LQVaPPBHxyJukSE7z62u21k89Y9HPA/y5W4cxzbNJuPejWkZIYOVv1ZEWcUbTCRsGkYZTLSs39rq9B14kaCz58jwGsXW9yETX3OcincnWkDG5GzZXpa/HBCrIoJHnfCmdM5w+LF6PdnHEbByZTszdcO+mw16HH8xt9si1Q/Jqv37tM+xkSuxd2iuP1Iftt3huvJKSL49WfLTy7cDI3DJGrTN2xF2woFd5+i9V9m2u5wLp7zY9/2zbhu3MLuI6FcjPFn3ZfPUSOb6qZr/vibfy1Ptaat6PbeekLEK8d9W93Ytv8EkeG7+a6nDTpRv9z+xQRk0x49gWKNGb7ouOhTx9i9xY0dBwI5Fyn65FfPY5OtTz56RWQN/ySBgkfwR6Gd1oqqTdrSrXc/+vV5jo6OtpTOb1TXlaZW8y706vM8HZ1rYZ1XXiVfi670fqEP3Vo3oJxFbsprKVmrJd379KVn5+bUypy9c8ublWZZtSntuvWi9/MdcaxRIu9AJqvIv+dMcLV17MBzvV+gT4/OtLWvmb+9CtNyy6o0bdeNXr2FTR1riBWSwhR6PHlMsX/wctUSFC9RjhpdJnHgmhEMlzk2/xuWnrgDYjWv4fO9Uf+4jMJ8tJSwsafDc33o90IvurSsn6tv3vH3Nf++SFOUxo5NKSpE6yva0aFHb55v35iKufqzyCQ3SUAS+BsERL+0daFLr950b9uEqjmfvv6GPFnkaSPwzwRATxslqe9/ioC2YivaNrbAIFbdoj2+oUPF4hQtXplWH2wixqhBV+UFPn3bKcdKIQ/8MRLhF6S8RgV9bRwccl0/e+BapABJQBKQBCQBMwGt+UseJQFJIJOA3oXPVy7l4172VLXSg/EOqQbQWlahWc+P+GPHEl5J/7P1zDIPfHILf78wRDVorexwaCjqfWCZUoAkIAlIApJAXgRkAJQXmX8qXdb7RBCwbDSYqVv8ibmZyPXYC8RciiMx4QIBf03jlaYlHoGOlvSaE8i5yEjOnVxA30dRxSPQWoqUBCQBSeBpJSADoKfVclLvx0NAW5TSFatQtVIZij3S3qKjREUbatSogU1l62x/CYf8SAKSgCTwnyDwuBv5SIf0x90YWZ8kIAlIApKAJCAJSAKFISADoMJQknkkAUlAEpAEHjEBKV4SeLwEZAD0eHnL2iQBSUASkAQkAUngCSAgA6AnwAhSBUlAEgDJQBKQBCSBx0lABkCPk7asSxKQBCQBSUASkASeCAIyAHoizCCVAMlAEpAEJAFJQBJ4fARkAPT4WMuaJAFJQBKQBCQBSeAJIfDEBEBPCA+phiQgCUgCkoAkIAn8BwjIAOg/YGTZRElAEpAEJIEnloBU7B8iIAOgfwi8rFYSkAQkAUlAEpAE/jkCMgD659jLmiUBSUASAMlAEpAE/hECMgD6R7DLSiUBSUASkAQkAUngnyQgA6B/kr6sWxIAyUASkAQkAUngHyAgA6B/ALqsUhKQBCQBSUASkAT+WQIyAPpn+YOsXxKQBCQBSUASkAQeOwEZAD125LJCSUASkAQkAUlAEvinCcgA6J+2gKxfEpAEJAFJQBKQBB47ARkAPXbkskJJQBKQBCQBkAwkgX+WwEMJgFIj3Zn27ot0adua9t0HM27xMa6ZHlHDEjfzYWsXXFxy31u/u/4RVfwwxJqIXj6SdiOX5y4s1YvJ3bsz2Ss19/v3mZoas5f5K46iSDNGLuW1diNZHv2oDHOfyj2s7Kkx7J2/gqNKIzESufQ1le8jbaYxkqWvtWPk8mieSJpPun7ZbJ/qNZnu3Sdzvy7/SPzZFM3ykWa7ZlPxPk+NnF30Ku3eXiPKZT8Xlw9jeyg63q8iqcTsnc8KtZM9pj52vyo+kvz/pbY+EoBPvNAHD4ASPPj0uX7MCLXlhXfeF5OsDvdPuvPijBMYHkXzizkwaPwEJkwQ+/jXaBgfxPX6wxivXIv986HOj6LWhybTqnZLurWsnbs80w0ig4KIvGHK/f59pabg9d0Ixm88a7bD7UuE+ocRm5p2X1Ke9MwpXt8xYvxGzqY72+1LofiHxfJom3mbS6H+hMWm8mTSfNL1M3uVcjTdiCQoKJL7dvlH4s9W1G7ZjZa1rRTV/uaexu2LJ/E/dVmUz34uLh/K9jB0vE9FUrz4bsR4NqZ3ssfTx+5Tx0eU/b/U1keE8IkW+8ABUPLe5ay+1I3v18zg/VeGMHLiH/zxQU2OrdpIWPqk9FAJ6G1p3acf/fqJvW8H6pbSUbJuB/oq12Lv27YWpFzg6IaF/Dp9Dst3hHA933jCwGU/N5bMnsHsZTsJjc+mbZ5ybnHu+D6CYpOI9FrFvF9nsXRbznqM14LZuXIBM2cuZK1XBImqWC2WNk50cLJRr9RDwil2/28us35zxefKvYoaYn3YtHgWM2YvY3vw9awVh1vnOL4viKgzniyfvwi3wGtZ94Tg5EhfAi+lYIgLZd/hcOLTRaelROG1ah6/zlrK1hPZ5IkyGGLx2bSYWTNms2x7cO7cTHGEeHmKtqcLFOtLMX57ORCaJSsx4iie/hfUwMt0IwyP1b/x67RpzFm2jRPXjEpNpET5sPdAaI46TNdDOSjaFCtE585PLZp1SI7EN/ASKYY4QvcdJjyjkSIsSYnyYtW8X5m1dCsncjiAgVifTSyepdh7O8EZ9wQXn70HCM24VmoxXSf04L5sbVUSs+1pKURl2H/riZxtyaPdSeeOsffo2XR/MMsyXT7Bvv3BZJg/T5ubs+c8Gi7j57aE2YrNdoaS3X3JRz9MNwjzWM1vv05j2pxlbDtxTayfKaJvFejbCO3DPf5k7sy5rDoQxY1zx/EUdjApxZW9AD9KOLWb/82dxW+uPpltVordvd8ScvcJuTfCdrJ01ix+3+hN7F1jSq7+XKAtjVwL3snKBTOZuXAtXhHm3onWEhunDjjZWGaqYrjsh9uS2Sj9b2f2wcGUF7/MojlPCtQpZ3aM1wjeuZIFM2eycK0XGSrm1LEQtsrPPwqwk1mjZCJ9A7mUYiAudB+Hw+PTx5k00Ye98uhjiKHEJ5dxK4Uon705xgqEtOuhB9kXFCvOzDUqaXEhXnhmS0uN8cs5XiRGcNTTnwvp/pBnn7mV+ziZZ/4MFXJ8p5F02p0/ZglbbDjGxdQcN8V0c5QNC39l+pzl7Ai5ntWOe+o+z9kC5o2ckuXVoybwwAFQsV5zCfCfz4sVMlQ1knDzFhpLKyw1GWmP79sUu42P29jR9aNF7Njjyo+vutCsz2wCknPRwXQNjy/a0rDjByzatY9NPw6meau32HzJRL5yjFGser8PQ/p3ofNbv4t61jB5gAttP95DgqjGdGENw53a8uasrewXE8WEXk1p+aE7N8QUE7N2DL3HrEX5mKLW8JqzIy9/u44d67+hX8dP8UzMWlOIP/A1nZp04sOFO9i7ZSZvtLan3/wTpIjCxqhVvN+rJ536fMAyt0X8uiZMDTjELbGZiHWfyVzPOJJ9FzN2iisRJpFsOMviFzvz1u872L1qMgNatOUj9/QpM/4AX3dqQqcPF7Jj7xZmvtEa+37zOaFUJopmbYm4T+rD8HlB5vpSDvFj/2d59oNVCGwi2w22fNaL91ZFkRo8h952LXhthhsHDnuy8uuBODuNZMNlE5qY1bz77DDmnjSKMspm5NSCEfT8cifxMXnxU/Jl7aZYd2bO9SQu2ZfFY6fgqjZSDL5nF/Ni57f4fcduVk0eQIu2H2FuZjwHvu5Ek04fsnDHXrbMfIPW9v2YrzRSE8Pqd59l2NyTwkrmOoynFjCi55fsTMiyifmOcjRwdvGLZvvvXiXs34K2H7mrAYghn3brzixj5HPvs+qiSREi9lSOTxtI3yme3BZX+dlc3M6xma558EXbhnT8YBG79m3ix8HNafXW5nQ75K0fhmDm9LajxWszcDtwGM+VXzPQ2YmRGy5jKsC3McXgOqo5jv2nsG6XG1MHt6Zdz370/noPahfL149MRK15DWfHl/l23Q7Wf9OPjp96ks3ls7XPSNSq9+k1uB9du7zH4u1bmPtOe5p0+5Hjt9Kz5eXP+drSyIU1w3Fq+yaztu7H488J9Grakg/db4AxhrVjejNmbQzKJHzN4wvaNuzIB4t2sW/Tjwxu3oq3Nl/ClB8/UTLXLV+d7vIv0wXWDHei7Zuz2Lrfgz8n9KJpyw9RVMyhYwG2ytc/8rVTthaYYnEXga5nXDK+i8cyxTVCneANefYxyNuHNcSsfpdnh80lq9ufYsGInny5M0E8tmTVm+g+iT7D5xGkBjgpHPqxP88++wGrzIMMN7Z8Rq/3VhFlyq8+YdJcxsm4fMbVLA2yzgxnFvFS1/dYsn0r80d3pFn3n/FRnV2Ms9s+po1dVz5atIM9rj/yqksz+swOUPvCPWP0Ki9W5DNvZNUozx4XgQcOgNBaUcm2MiUwf24c+JZxfyTw/KiB2OrMaY/vmMLBH8fwm3Ekf/kfYcdWD/yPzqG530Q+WXTuHjUMQbP4dOZNhm7049CWTew57sab2lVMW3GS/QXKSeac/iW2+nvgtsWLfT+0Jnr9Gg6mQIL7StyKvcGq/VvYsNmTI0uHUTrkCME5nhxSODB9IutLj2Wnjyfb3L3x+ropKbfTzHoaApjx4XSS3thB4NFtuO3yxndZF4K+nMDK9EGA1ASafuqO+/YjeHzXGgtzSXHUYvvGMn4bVJUS3X7Be9unOOhFsukmFYa74evhxl8HvfilXQwb1h4SAZWBgBkfMj3pDXYEHmWb2y68fZfRJehLJqy8JApm27TVee5ZO8L3eXDeBIbQzx62CwAAEABJREFUvRxKKEkxPy8OJol8t7xwP1SWbj2bcXaPB5c7TGX/oa2sX7+FA4em0inOne3HU7FoPoiX6gWxbrU/6hhnOMk611BcBr5MBY+VheAHWts3WPbbIKqW6MYv3tv4VG2kmLpuVmC4my8ebn9x0OsX2sVsYO0hsRoWMIMPpyfxxo5Ajm5zY5e3L8u6BPHlhJVc0jdn0Ev1CFq3Gn+zQpxc50qoy0Berp2bI5u4WWE4br7C/n8dxOuXdsRsWMuhFAOh+bS7WPuhvFj5IOs3xagTCalHWb3pEh2H9Ke6qRA2J+NjIGjWp8y8OZSNfofYsmkPx93eRLtqGivOKkFlXvohbLYHj8sdmLr/EFvXr2fLgUNM7RQn/Og4ZhfN27eT9/3Ip2vL8pmHL55bd3L8+FxaJMea2yIsma8fpRxg+sT1lB67Ex/Pbbh7e/F10xQyXD6jZdm/U86m0GWVNwe2u+N9eC7tQn9i0p8x5ix5+bNFfra8hftKN4q9sYr9Wzaw2fMIS4eVJuRIsFlmxtEQxKxPZ3Jz6Eb8Dm1h057juL2pZdW0FZwKLohfhpBs3/nqdJd/Jbiz0q0Yb6zaz5YNm/E8spRhpUM4knMASReel63y84+U++jvtryx7DcGVS1Bt1+82fapA+ahpEKufYx8xy09zQe9RL2gdaw2dzIMJ9fhGurCwJdrk0VBS/XnnsUufB8e5kGGvYcSKFnMDy/zIIOX+yHKduuJkzbg/sbJyZbMLWhcTSeb8WW6ac2gDT7s376L44fn0z7sByYr42LKQX4c8xvGkX/hf2QHWz38OTqnOX4TP2HROaUPCgnZx+hvHQW7vOwl8srtsRPQPrwajVzcOZ6eL8zBMHIp84ZWIz/hD6/ebJIMp/DYH0PTgaNoV9Zcu0XtIYx6vgTHPA5my6iciuh9/35O1ujNkPZllAQo0Y7vj11i74cm8UqiIDl6GnTqTl0LpaiWyvXrYp0UT7zw++IN7bCNXMSI3m8wce4mTjv/wgH3ibRV8yr5xW4MZ9/BGOz6Dca5hLgWXcN2wHC6VzDrbTq/h70hxSl5bQfTJ01i0qTJzPO5TYnbR9h/zDxNoa+LS/PyhedcpAHdejWimFKdtiIN65cl4dp1jKbz7NkbQvGS19gxXalrEpPn+XC7xG2O7D+m5M6266jT41nqBXried3IBU8vrnQbSV8rb/b7pJByzB0vi870amlJkw9cOb6sP0bfPWz6cx4/Td1KhCmV1DtCnN5eBBxNOL1uFUpzDMHr2HS2DYP622DVsBD8hIi8tiINutGrkdpKtBUbUr9sAteu3+H8nr2EFC/JtR3TmTRJtHPyPHxul+D2kf1CBz32YnBucnodq8wKsW7TWdoM6o+NNreaitCgWy/M1Wip2LA+ZROucd2oz7/dFi0Y+nItjqzfhPJD7eQDa3C70ZXBfSsjFCzY5hmqiCfz/ftPUqP3ELLc93uOXdrL2Lo6kSsv/UDf5ANcjy+jv9GXPZv+ZN5PU9kqVs9SVcOIosIXc/dtAyf27OOiWMF51d5KyYi2cg9G9KllnrwK8COjmNAOxtjRb7AzZpe3ZcDw7qS7vCrv7oOFy1DebmOtJutrDeLVLnrx6uOwek1e/iz0t8/TlsVpaGdL5KIR9H5jInM3ncb5lwO4T2xrlpl+NMXuZ//JGvQe0h7z6FCCdt8f49LesTS0L4hfupAcX/fhX8UbYmcbyaIRvXlj4lw2nXbmlwPuTMwxgGQIz2McuhNLnv5R++J99PeMenJ+597HjBQ0buntB/FSk9OsW3WMVAwEr9vE2TaD6H9XJ9PV6cGz9QLx9BTj0wVPvK50Y2RfK7z3+5CScgx3Lws692qJ/j7HyYL0y9lK85VFi6GMal5SvdDXHMArnfQcEYGz4ZQH+2OaMnBUO8zTjQW1h4zi+RLH8DiYvkx5zxitz3PeUCuQh8dKQPtwakvEf/4gOry0jOJjNrPz5+5UfEiS70s/0w1uJIB1ubLmAVktrKVsuVIYEuLVq6xDGvHxInMpa8roslKLWlmiK5QcDcUsLdFkFNVpRSCSpl5ZtJyEm+uXdLbw54/PB9KmbnXshy0lND1uUTMZ44m/CaWsy2TJ0JannLUZnOn6deJNWlKuRxMVFWXeY4rjPKgvThkzhsYSK8tMDVSx+R40xbHMll+j0WBKEzqbrnM93oQ25TrRGXVFxVDceRB9nSrcI1LfsAddq3qz1+sS+/aF4dD1bbq63BDB0kn8du0jpVNPWheF+IM/0buRLY26DOOzX9fjHW9BySKkf/Q0HDgAp2hXVh4Q/rN2E9EdRX2VtFgUhl+6lNy+NMUtyWqmBo3GRFqaievX4zFpU7geHUUG05jizgzq66ROwvqGAxngFI3rygMk+q9lU3RHca+SsGuutVDcMpv9BUuNKU1dxi+o3c0GD6CxzwY2nEtg76otpDw/hJ5loVA2z1AlLR6z+5bJ5utFhT/o0nNoyEs/YRh+6t0I20ZdGPbZr6z3jsciyzCivCYP3zaSGJ8IViUppRXZ1E1L6dIl0Sjnpvz9yBgfz01KYV1Gza2UQFu+HOkur17ffdCVr0jFjCaJllpblyD55k1ztrz8WdzN25YWtJzkhuuXnbHw/4PPB7ahbnV7hi0NJfsnTeiaoOqaWTkUtcJSJ3LFHyyAn8iTy5a3TndltmjJJDdXvuxsgf8fnzOwTV2q2w9jaY4BJKOMJndb5ecfBdgpQ3J+37n3sUL4sL4hAwc4Ee26kgOJ/qzdFE1HMaaJbp+zOpGvR9eqeO/14tK+fYQ5dOXtri7cEA8rJ/12sS+lEz1bFy1cn9FYin6hUeXfVx9TS4CuTDnKZfq7DusyJbidkIjpxg0SsKZcWR2ZH21ZypUykBCfZE7KVnd6gmIvc39REnRatOqooVzI/XETyDTr3684Gf/p/Xjui9N0XrSfrV92yOYsf1/q3yqpq0KVCmnEnDsnni0yJNzm3LnLFK9YOSMh/VtHhcoV0caeJ8aQnoSRUxunM2NHKpUKLSejbNZ34jl/zpQbwJwt3kRfiebY0v6Y1n3DnAMpWZn0VakmVLoQGZmla+pFLsYZ1TzaipUopy+K01vzWbp0afo+lxkz5vB+aws1z0M7iNWgSuX0FHV6i/mZdS1l7owZzHm/9b3VWDjSo7MVh7f/hrtPHdp3tOWZTg6c8VzGCvc4OvbsiJUxgiUTvsHPaQ5hV2II8/Zgw9Q+2JhEkJBmFqmr+zIDW11l+9oF/G/jZboO7q0GIoXiZxZxH0ctFSuVQ1/UibfmZ/AU33NnMGPO+6hIdXV5eWArrm5fy4L/beRy18H0zgg2C1tTYdpdfxADnQLYvPpP1uzQ0XtoN0oK+fdlc10FKounjNjzMVn+YzzFxukz2Bpu9iEhMpfNSMSSCXzj58ScsCvEhHnjsWEqfWxMIkhMN0wupcxJRahZxxbN2TDCUs0pkETYqSjUGgvwI33ValTmApGRmR2O1IsXSXf5DIE5vg2XYjivCleSE4mKvk656jbKRf57nrZM5Jz/GcoNmMMW72iuRB9jaX8T676Zk0OerkJlKmpjOZ81OGA8tZHpM9zYu+hv8stTpxxVQ+I5/M+UY8CcLXhHXyH62FL6m9bxzZwDd2XM5zI//zhbjvvq7/lUc/etgn1YR92XB9Lq6nbWLvgfGy93ZXDvCiIIuFuSBY49OmN1eDu/uftQp31HbJ/phMMZT5atcCeuY086WiFWeCvd1zhZsH536wGG2AtcyPTBm5yLuk6FatXQValChbQYMb9k+TO3z3HucnEqVi51ryCZ8sQR0D6oRqk+P4pl2mPUeHU03S2C2LZxIxvFvmn3Ca6ZICl8P27b/dJ/mPmgtRVQXleTnr0diVw+hQX+CSKzUbyWm8LUHRZ069teXOfcyolXGG3jNzF9gb+I5CE10pXvx33NxlOV6XEfcnJKNXLV7QtefPkzVp8Ts0SxyjSoX5niWitKldRlZdXa0Oel1lxY8QNLToinBdN1jsyYxdZr5klIW/l5Xmh9gzXf/ICX+udBtwj5bQh21Z7hh5DM3pgl754zDUWK6DEm3yZb2HVPLjVBW5nnX2jNjTXf8IPXFYTZuBXyG0PsqvHMDyFqlpwHC1o+35HktbPZWqoNHWz0VO7UkbrHFrA4og09OyvT+W2SkozoSpTGqogonXyOLZNm4p6USkqqUoNI09ag/8B2XP1zMktvPseg561ForFw/EROZdMUKYLemMztghtJ5edfoPWNNXzzg5f5r49uhfDbEDuqPfMDZqRaavQfSLurfzJ56U2eG/Q8ikbc16cQ7dbZMmBQa078+jVbrV5gaAdLtYb7s3k58TqzLfGbpqf7eiqRrt8z7uuNWT8wVaXee7idlIRRV4LSZsNwbsskZronkZqSqtr+3hIZKQqfYXSNW8LYCWvxCQ9l/4LRfLUxzvwMW4AfaW368FLrC6z4YQlmlz/CjFlbSXf5jEpyfN/xWcpPG8+haHbJ/Ttme5an98ttcuTJ/ULRNRdbGq/i9sWLvPzZaszdswH1KxdHa3XXhFVOvEZtG8+m6QtQh5LUSFy/H8fXG0O59UD8BtKuAP8yXnXjixdf5rPVSruLUblBfSoX12JVqmTuTc01NR//SLvP/q4pQhG9keSCOxmF8WFtjf4MbHeVPycv5eZzg3g+j05m0fJ5OiavZfbWUrTpYIO+cic61j3GgsURtOnZGYVGYerLjud+8ytl7xxfwk9bYsSDhpGYvyYz07MSvV9qia5mT3o7RrJ8SrqPGC+yc8pUdlh0o2/7YkrR+9yTCN/vxna/SwX0w/sUK7PnSeABA6BUjq1YRcCtmxyfPYr+L77Ii+n7y+8tIcQgApANnzNgxGyOi1ggTy0e2g09dh/9zswu55jYogoVqpSndv/1WH+wlBkvVbinFq3tKObO7cmFyS2pWqkqVRq9zkH7H5j1rh3N7kMOOT46ao78ga+aHGRUoyrUqFUNm05LsBozgzHO+mw5ddR5ax6zu59lvEs1KlWqyQvby+FcXWfOo6vDWwvm0T9xDl1sK1K9alWcxp2k9Y+z+aCxzpwn36Oees0dsNw1BjvHj3HPl7+iywLm9U9kThdbKlavSlWncZxs/SOzP2icay3F2vfgGYtEirfsiL1YkNLV7UyHakYs2veki7UoomvAqx8PpNjaAdSpakO1qi34/GJXBjiaCA85LTIom5bKLwyic5FkyvQaRNcSSlph+Sl5QV+vOQ6Wuxhj58jH7vlHQbo6b7FgXn8S53TBtmJ1qlZ1YtzJ1vw4+wMykGorv8CgzkVILtOLQWaFzBUV9ljYdvcbTEfDdaq8NIRWRdOF35fNtdiOmsvcnheY3LIqlapWodHrB7H/YRbvNtClC8ztS0eDVz9mYLG1DKhTFZtqVWnx+UW6DnDEFB7CaUNuZbLStDbDmb9iNOW3jaZdYxcGLzbQvHUFiuiUOgvwI10d3po3m+5nx9Zir6oAABAASURBVONSrRKVar7A9nLOZLh8Vi1ZZzqbCkR87kjlyhWo3c+Vip8uYUonq6wM+ZzlaktdTUb+8BVNDo6iUZUa1KpmQ6clVoyZMSanJK0to+bOpeeFybSsWomqVRrx+kF7fpg1mueGPwC/ygX7l67mSH74qgkHRzWiSo1aVLPpxBKrMcwY45xTx3yvtPn4h4UYe+6jv+vr0dzBkl1j7HD82J38hxJh44LGLW1lXhjUmSLJZeg1qCtqt8+tLcXa0+MZCxKLt6SjeZChc4dqGC3a01MdZEQhxacKqk9ky9zuN78oWKRZI6591kyMFxWp+/JmqoxfwuRnLMXgY8dHv8+ky7mJtKhSgSrla9N/vTUfLJ3BS/e7cizqQQRQGz4fwIjZx/NnrOSV+0MhoH0wKRa0mx7GnTTltUbO/U7YdNpZ6Kj72SGSLy2hd7EHqynX0vpmfO1zC/9vHNBnZCjamBHL/Ik+c5i/Nu4lODoc9yndqZxrS/XUGfI7PlHhHNq8np2B5wje8J6YUIWw/OToGjL+SCIHxtVBJ7IqW9Gu84m8vpaBol9g1YJPtoZz/sRuVq/YxNGICPZ9100sqYsJYtwBEg+MU4qARX1eWexHRKgnW3b5E3ZgA7sjYliSDsui7hAW+kQT6b2Nta77CYsOYf1oZ6xEaV3D8RxJ3MdHNXNtmMihpcorKzkRtJv1C0fTqomS/wDj6ujEPWUrSqfZZ0lwHYqiMhZ1GbLQh+hIb7atdWV/WDQh60fjrFSmZL97L9GP5bF3OL/oeYohPhZtmCrei9zYOJwK4hJBxnbwMoLOBeHhup4dAWcJWvsTS7wT8Z1sr+ZQDtpSValStg79hz5j1kNJzJOfcjPnrq3yCitPBLF7/UJGNy9Gw/FHVL5ZzezE7LMJuA61FAUtqDtkIT7RkXhvW4vr/jCiQ9YzOnsjtaXEZFeWOv2HooxxotC9m67hvfbvNJuzCa4MtdRRQLtVedoKr+J6LZXAb12yfFfcyc/m4nbOTV+HIb/7EBV+iM3rdxJ4LpgN74mgN1/9hGVsB7Ms6BxBHq6s3xHA2aC1/LTEm0TfydgXzaVt2XzbGHmMgBLDWRF8mdupicQcX0jPCkasK1QQFhfqFeBHFvVfYbFfBKGeW9jlH8aBDbuJiFmS5/igq9KX3wNC8HLbiV9EGNsndFB/cGr2/3z8WahCHra0avEJW8PPc2L3alZsOkpExD6+61ZRgKnDuAOJar9WiuvrDOF3nyjCD21m/c5AzgVv4D0RCOjy46fXYzdRsPR4X4jIfi4ulS0PnZRbWbsVLT7ZSvj5E+xevYJNRyOI2Pcd3cQrT8QEnqljbnbOZivy8g+logLspGTJ3LVVeGXlCYJ2r2fh6FY0ybePIYaSIXmOW2aZWkqJgL1snf4MzbOTKTlL0G95LHfOL+L5Ysq1BW2mhpF6YyPDzYOMkphvfWY/yTlOFr6P6dTxJMl7IxsCgvHctB2fiNPsGN8Wa8yfoo1HsMw/mjOH/2Lj3mCiw92Z0r2y+krvnroLspd4RfrZoWQuLeltHlPNVcjjIySgfYSy/0HRWkrYNKVlKwdql9EXqIe2hA1NW7XBpW45xGJGtvza+5KTraA4taBsHUfatGlOg4oZj/gi+Z5Nh3VNB1o41qJ0rtawpErjFrRp1Qzb0rp7SuefYEGFBqJs89rk90PT7DIsqzSmRZtWNLMtbZ7Qst/8G+cWFRrQvE1LmtqUUAeFLBEJxEae4dDc6WwpP5TXWt/NqLD8QKmjheBcu/CNpHGLNrRqZkt2pAmxkZw5NJfpW8oz9LXW3K1Rlu4Fnyk65d7ugssiQsHC29zso63auFC3nEVhhJvzWFSgQfM2tGxqQ4lc/c6c7e6j8YIrH3fry9iVxzkbfYZjK7/gl53F6fyccw5e+fqRzpqaDi1wrFX6Lp8g14+mWBXsWrjQoELhLVKgLS3KUsexDW2aN6BifmK1JbBp2oo2LnXJgfdv8CtQp7tabyEeDBzbtKF5g4o52N6VrYDL/P0jXztll6y0V/SZ5rWtC2WzPH04IZbIM4eYO30L5Ye+xj3dPnud93VueZ/j5H3mL1ZZjBktaFy52L1aqT7SklYOtSnEdHNveZnyjxHQ/mM1/1crlu02E0gNZk5/F3rOTePdGWNopjcn/3PHVILn9Mel51zS3p3BmH9eoX8ORT41W7T8nN+/aUbghO40qduMHl/50+y79UzrZZ1Pqb93q3hVO1zEa+Rimvst/yTa8knU6X65Pnj+1OA59Hfpydy0d8UrvWY5Vj8fXLqUIAncHwEZAN0fL5n7YRGwaMUU7+tcP7ud8W1KPiypDyDHglZTvLl+/Szbx7dRf2D5AML+vUW1ZWn78Z8cjrjGrZQkroZ7seS9lpR56COJDtvhi/H8/RWq3bfsJ9GWT6JOj99NLVpNwfv6dc5uH88T0e0fP4L/dI1PWuPve2h50hog9ZEEJAFJQBKQBCQBSeB+CcgA6H6JyfySgCQgCUgCf4OALCIJPFkEZAD0ZNlDaiMJSAKSgCQgCUgCj4GADIAeA2RZhSQgCYBkIAlIApLAk0RABkBPkjWkLpKAJCAJSAKSgCTwWAjIAOixYJaVgGQgCUgCkoAkIAk8OQRkAPTk2EJqIglIApKAJCAJSAKPicBjC4AeU3tkNZKAJCAJSAKSgCQgCRRIQAZABSKSGSQBSUASkAQkgb9NQBZ8QgnIAOgJNYxUSxKQBCQBSUASkAQeHQEZAD06tlKyJCAJSAIgGUgCksATSUAGQE+kWaRSkoAkIAlIApKAJPAoCcgA6FHSlbIlAZAMJAFJQBKQBJ5AAjIAegKNIlWSBCQBSUASkAQkgUdLQAZAj5YvSPmSgCQgCUgCkoAk8MQRkAHQE2cSqZAkIAlIApKAJPD0E3jSWyADoCfdQlI/SUASkAQkAUlAEnjoBGQA9NCRSoGSgCQgCUgCIBlIAk82ARkAPdn2kdpJApKAJCAJSAKSwCMgIAOgRwBVipQEJAGQDCQBSUASeJIJ/EMBkIlrAeuZ+skI+j/fhU6du9F70FtMXODOmaTHjMtkwGDKqNPEhT0L+G7KFKZ8v4SDcZk3MjI85m8DscfXpnPqLDh1p9/wsUzdEMi1x6Ga6RL7Fn7HFIVHtv3bb7/n519/Y9XuEK4ZHzOSJ7E6Uwx75ps5fb/0UL4a3jiyjO+zsTSz/ZZvv/tBZbpyRyCXU/MV8R+9mXvfNJ75i1+/nSJ89Hv+PJ6YPxvTBfYsSLfTkoPpeU3E7Jmf3ueXckjtWLnXlV5A/TIZDGR2wVzlqtnk4akgkELMsU0snTONX2YuZWtgHHJYeyoM98BK/gMBUDJB8/rj1HIA46b9gesODzz37uavNQv59p3ncGgxkpVnDQ/csIIFpBK9ZyrDun3EX7czcsexfcYnTPzqK76euY+rxf8BPOmqmK4dYdYQBxq0HpTOaa/gtItNy6cz7uXmOPSZQUHjfbqov/91az/zP/uKrwSP7PvEiRP47KO3GfKsPfXbf8GeXAPFv1/tU1cyfg9zPpsoOH3NNPcL+aifwpElE0S+u5lOZOKXX6hMh/ZwpH7L99l8IXN6zUfef+lWbn3TxIVt0/lc8c/J8/G6ViR/IHHbmfGJ2U4z911NzxvPnjmfmfv8NHcuFFX6fG51pWdPjWbP1GF0++gvbqcnkavcjJvy+0kmYIrdyzfP16duq368/v4nfDrmdXo72/Hsj0cpIJx+kpsldSskAaW3FzLrw8lmODGdNz/ZTGRKGtoSNWnTZxCvDOnHM/Wt0WlMJIYs5Z035hD2KENwQyh/DHOmWfdPWX2nJvbF0ttmiKNo44EMf+01RowZQruM9PTbj+0r/gCTez7PR6uCiRcctFY1cHn2RQa/3B37ShZo0kTwtu0zhny6kxs8uk/qCW8CEk2iAg1FSpSnSpUqYq9EBWtL9BqRnGYg7shURv90VFz8d7eUAG8Cb6UJADrsnJ3Fdx6b8Sw+AZfVp0uNzopyKk+FaRUqlS+FhVZATTMR7z+fD6fs4VYeYv6Tybn2zWR8vYO5I9BritnT0qVovmgMcUVpPHA4r702gjFD2pnzpgTgHXgLIQKdnTPOxURyrnWBIfQPhjk3o/unq7lT0x4lq8hNrnKVG3J/sgncOs73L/Zj8o4oUiyq0bz3i3SpXxKNIZa933zC/Ec6CT3ZaP4r2mkfVUNzl2vk7F9b8LkthhtdNV79nw8HN6/ifytc2Rt4iGldrNGKoejmgeWsDL57FegWsaf8OXLgEP7nbqiTSO51gDHpMmf8D3PgSBDRCSKCuCujMeovFq8+wQ2jlur2zlTVpWfQN+SVnxezdOlSFo3vTrm76BiuRxB45ABeRwI5d+Nu/dJl3PN1i4vBR4QuJ7mccs/NXBIS2P3lSH44egOTRkfFTl+yNfgUx3duYOXaHfj6rWZ4bb0Igu5wZsVcXGNNuch4GEkmrvr6cU7Bp7Gg3fe+nL9wgQsXLnH5ejxRf71NwyIaSLvDmQP776nwVuwp/AWrQ/7nuKHIuCdHzoTkS8EcFfa6cCsr3XTrEqE+h9i//xB+4XHkh++R2SblCuF+B1Ud/M/kpoORCz7+RCtt1Nng4Fw1qwF3nyX44hNq9hu942fsi74geJr3S1fiuXrsa9pYCqbCuy8c8CTEnDVTSmGZ3g83s/BU4sKPc/CgsHe80hBz6j1Hw3UiAoUvex0hUPTBu9S7J3tmwq2LBAtfOHLych42NHHrUig+h/az/5Af4XG5WDq3vmk4hU/AdZQeoG/QnOYlb6l9zetQAFFq4J6pgXqib/gKPy9eKvr3IsZ3L6emGS/44G82HjYO6WNBbnUJm0T9tZjVJ25g1FbHXtg5a9i4V64qXDnciuWU/xEOHPIXY0bebO/fZopwuf99Aqn4/PQO3x2Ox6Sryou/H+Kw2wZ2rBlDsyJFKF40igCf+L8vXpZ8KgjcNcU/ap3TiL+ZsbCoRas88WZUWbQRr302jleGvc6oUd2pq8m4kUDg8g/oWrcq1Rs60rp9WxxrV6X2s1+y/ULOAcUY68XstzpTr3IV6jm2oX1re2pWqcdzE7djznqLLaNqU77ZBA6ro7eJ6EV9qNz0E7WyhPXDqG5dmtLWNgzfkKEnJJ9yZULfJlSqVAf71u3pIOTWrlQNl+FzOHJdGX7V4uKgyK9FmdKlKdN0LJv2Tmdws+rUaNpa6GJHrWbD+PNsTp1FoRybMfx3vl1yWn2q1dm8ym9rvuY526KZebRVejN2VHtq1GmCs2NJbl/KXn9mtodwkiqerk+QKmJVdDVxdqkkgtMMsXqqdOiAXfH06zQlk/k8IXA5H3StS9XqDXEUrNo61qZq7Wf5cvsFMYWY82AM5edO5Shd2poawxez7ZvnqF+rKa3aPsPo9bFww4eFo9pSo3w1Gru0pWPHtjjVFyslTQcx88iNdCHmr0dmG+MF3Ke8SOPKVanv1E7VwbFeFaqlUFIwAAAQAElEQVQ5v87S4GRz5eoxGR+fYLVtGstmuNhn2Uq9ne2QGuRNUPpKUUWH5tTVZbspTks2tKdeSY04E3Gl0YAx3bSFYqqUKiQ308WF9KloLfy8PJ3GTuODjrWpVr8F7do5U8emCUMWBpEtDlU6AK4T+tKkUiXq2LemfYfW2NeuRDWX4cw5Yg5AlOrV/dYWRtUqQ+nSZWg6dhN7pw+mWfUaNG3dntZ2tWg27E+yd4EbPgsZ1bYG5as1xqVtRzq2daK+WBlrOmgm2U2da9+87oPvaaUja7EqHsaPrW2xFX2tQ1tHats48Pqy0GwBVwLrh1XHWvRNa5vhZHTvZB8fgpUuqbGkmYs9RUUj7qlLaVPt8jSbcBilNkzRLOpTmaafKIF/7nJJCGT5B12pW7U6DR0FM0WnqrV59suMsUhUpGyFtJmSVe4PkcB1N6b/5kdymoaiLT7g28GVSUk2oHf4kiOJySRdj+TPIWX/boWy3FNCQPt49dRTz6kZZZRajedZNqwd/Setxj9OGYGgdNcvWLZsMQvn/sCrTfVCtSR8fu5L5xGz2XPmJmmWlbCpVpoi3CbK/QeGvDo381WZMWotb3R4lg8X7iUiSUeJqjVFMKMnLSmCnd8P5pXZoRgNp/H2Oc+NpFSM6pydhiE5kVSbBqKuVE4cPU5s/E1u3qpGg/TZPSVoDv07DeQHt2CuGXRYVbSlRvniaO9cxmf5h/QaOI9Qs/pgCOP48Rhu3LxJQqwrH/b5lM2XSlKpdBE0YmXr1qmVfPGzh6grr81I2JrVHLotlNMUo+W7n9O7ggIre349TT734Fx4EMc9V/CevcIp+/2HdK6wCohTn661JR1o3tQim+BUTv35J/sShZ7oqGhnr95L8vmZvp1HMHvPGW6mWVLJphqi6dyOcueHIa8yN2NJOdGHo77XuSmCYZPPdF6ZvJPo5DT0tYfyfr9klr7Wg3cWHeJCqpBRtz61K1mJWu5w/cRaPhk4li3X1ep4dLa5xZFv+vDipI2cjDdRrHwt6tUogwV3iPP9g/dG/UqI0awDhmB8Am+qnPT1nXAumZ5+z5eJSz7+RCnlxIpasxZOwo+zZTLGsufbH9h0xSQStZRq6kQDgbzQTI2RheZ2x+8YPnHxgv819v/6KfO871CpmmifBkwJoaz+cAQ/+6lTPQIyc/p3YuAPbgRfM6CzqohtjfIU197hss9yPuw1kHmZHQDRBY5zPOaGkJ1ArOuH9Pl0M5dKVhJ+IISn3eLUyi/42SNZtBGMkUt5rcc7LDp0gVTRt+vWr00lKx3cuc6JtZ8wcOwWNR+k5t43xavHIPEqXWjNjYOrWR2SRsUqpSiiScN4I4g/Rr/J7JNGs4zUExw9HisewG5yq1oDzN3bQLBPIDcV5Pr6OKnGu7cuw2lvfM7fICnVKHqxECde/SYnpmLToJFQLRe5ST783LczI2bv4czNNCwr2VCtdBFER8D9hyG8OjdMDZgFgELbTNQqt4dI4PqONWxX+5qG4ldX0rN8CUpYlqCi/SB+3nfJbJ+HWJ8U9WQSuHt2feRaWr/wDT++WAMLMUiZ4kNw/WYILrUb89z78/CMTslRf6rfVN6a5EmcSUuZ9l+y+0wMUVEReE5oiZXGxA2vhSzzNYDpAivGjGb5qWTSdJV47ucDnIuOIPLMVt6pLwIEUzwH/lzLSeox2vUQ33UoihiO0VYcxB8nzxCybKiQcVW8XopQHV9XsRlOtcRAbAxh1rvjxUqTqENXmed+8iLy4jkiY06ybmRD0QYTcR4/Mm3XLbPe8b7pT6RicI9LxPaDLYRGRxIp2vFM+quN2PBT5ry5Hq9x8MAJDCKu0Oid6Nu/rpj4c8346BNv+uB3SrRb1KQtryVGvKpc+ecf/D77Bz4d2oGOH2znqpg4NEUaMnRkZzER+DH1rUl4xpnQlmnPl7vPEBMVRYTnBFpaaTDd8GLhMl/1CTo1yIcT6kqIkZiQSKoM+IXNR/3x2fE17a9tZPn2KyKgKEKrb72JPh3GmQvRHPq+OzWrN8SpIVyIFno9StskHWKzRwJlK5ah2vO/4hN9llMRoSx5sZxYBUsj+WQAIemuaroqbH5GmWS1lHdwpo5wN4Esly1ZrBSdQLEtGj3nNnzE8Fdf5ZUhA+nfuyst6jWg+09HiTeBxsqJ0R/3xTq18ExN5zcWjpvw8LN+gahjv3j6LdniU3aGXyAyOorj059FibfTkgNZv85P2MpIyKx3GS9W7wzCEys/9xNekRc5FxnDyXUjaWihwRTnwY/TdpHxiff15bQwD6KeuERbPtgSSnRkJH5Tn8HcBWIJP6VEsCbOb1xunoSKtOJb72hOh50Rtj3E991rUr2hEw1J/0G5KZe+KeRH+gRw0ajUrKVs2wm4R17mvOj3HhNaoSykpSUeYf2mcCUDip38IpTMOio2c0Lp3iIRX98zKKna8g44K8bLpS59vdG4HvqODkXVUYOKg/7g5JkQlg2tIET4klNuKn5T32KSZxwmbRnaf7mbMzFRREV4MqGlFRrTDbwWLkMdtgptM7UJ8vDQCKTg43XMHPiKkebG6UDOxt8hLS2FK4EbmdT/ZX4OSH1otUlBTy6Bxx4Aoa/DiFVHcJ85ig7Vi4tAJA3jzVPsnDOaLk2bM2J5KGbXS2H/wiX4i5UBijTh3Rlf8UwlHWJ2pdXbQ2lRREA1nCHoRBLGsD+Yt/WqcGUNpbpNZuHHLSgrWqYt24Wv1u/lkG8Ip7eNpZHekgpVrhJxxiCe5DQUadqObvVrYVvBEsRk4xsiOoHQyKKJM45CfuqxP1hyJFHk1WLd4zsWjW1FOSEXC1v6jH0VBz1inL/M8cNh4gRS/H0wP5FqqdDnF1ZMeZ4aRUFXpgyltUoWrVhBqqyc5L4bIjgbregA2soiCLPR5Z7vMaSm+HsTeDtNrclwehUfvzKEoa+O4M0PvuCXlUe5dEfc01rT/LN5fNG6KCn7F7LEP1mwKkKTd2fw1TOVxJSppUyrtxlqNhZngk6QJKx0xc+fSKMiWkulF+ay/c9P6NPCnmZ1yooAAyFDuWfAZ84IXp+4gL+CUnH4fAcR0SEc3bmYt5rpeaS2serKD15hRF66RpTrMKxjAjm0cweHI2+pumnLlKdcumnu+HlzQmEhVnWaODthoaie2244iU9AvGi9uGlK4OTOlfz555+sWLUW17/2cDwiXkzERSjX7CW+3ezGpJbF7oOpkCk2YRFxzJ8b3MLf75QIbkAj+tXo2ZPpUkVpTAmavfkmz6rLswaiws+SmnqMP5YcIVEI1lr34LtFY2ll7gDY9hnLq+YOwOXjhzF/UvD3CUJdlNFWoM8vK5jyfA2KCk8oU6a0alu0VlSsXBrzRwhWTgw+zBnxOhMX/EVQqgOf74ggOuQoOxe/pdzNtW8q7fD1Pmluh2UbPl/8NZ0rakXHKUu7j96kY3GNKGvifESE+FZE+BKSaSdHRPeGO354n1D6mwalzztZiKy5jANYVqDK1QjOGIS+miI0bddNvLK1xTxs3CU3ZT8Ll/hjHrbeZcZXz1BJ4NWWacXbQ1uo9RrOBCGGLVFZ4XxdzSgPD4+A6TqnTl8S/U2IFA8jNv1mcvjiDc5sGKX+rjEt4Sjz5+/L9vpU5JPbv5KA9h9plb4KHd5fyL7wMPYt/ITeDUuj06Rhig9i2btvMTvMiFhL58Cxi6qTavSp+P82mrffflvd353kRqRJaJ6Wxp3UZGL37iXgjjI4laTz4JexyWyVmGBFkNPasRG2Fa0Q4xDG8OP4XxbyxVUtJ2fKp+c1hPsQcFURqqe2kxPltCYuHD6K+hf52tJ0G9qfaul5Rc2g16PEP8oQlihemyE0PZ/xRKqtSM8RWXqkBgdyUhkRRZ2NHOzV4rkejLdISg86tKXKUFpRONeM+STeWMNIu3rUq1fQ3lgEotfyEGTkvHhdE6NguiuHRqOneNkaNOs0hC9X7Gf3lA6UFtNQ2IFjqE/j4n6q/2+MTrfV2+9Ows1sLNLupIrgNlWshASjmIsidoz8Yig1srVTa9OfN1+sjvIaIzXmMP/79h16O9bAxuklJomnefPLk0dsm4QgVo5/mbb1K1LCqgxV69rTtsdw5nrfJk0EyEUb2dOkKOJjJNw7gCsKJ11tnJzLKpO8SL93M13zxTdcWRrRUKTRAL76/jsmjx9FpxoWQiJoSjZnvHsUMQHr+KJLFSHHQOGZQuG4AeJVkK+YfdPEqb5xX15ysBBn6ZuuGMXUVQ7hzQYDxguHOWruAJTuNpT+OTuA0gXUgmmJ6T8WNZ4XQZ65z2or9mTEyzaiHUqWVIIDT6pBAbpGOKi/k9Ji0/9NXqxeBOWvGmMO/49v3+mNYw0bnF6axKZws6WV0vf2TZGaGoR3oPJwosGi5csMrKcTielbseIUS7/UaDQi0UC4TwDm7i3s5KSs5CHGAm8CzMajtpOz+tCUa12ib4cf98c8bNTCybl8ervulWsKO8Axc0dAn+rPb6PNY9bbb7/LJLdINQBOS7sjgksotM1EC+T2EAmIVb6r15UegFht7cIXM0fTSgTltfu8w0uN9SDsHRt6gkvKdCCu5PbvJaB9rE0zGbgVH8e1RGUiEDUXtaH9qF9wC/Djf4NtRXggwolb4snPQ7wCMV7hSpzigRoxQF7i2CZXXF3Td7cAEspUoEIlW+rYFCcyIhrl4Qx9XewdSgnBeW83fXwJU6rXlsDepQkZw3+inx/qGx+R3tSpsQhuDFy6dFkdsBCTm52dVQ6hKSdPYv4xp0asKlUW927jI1aalLlQU7w5HdpaiTRlM3FFvBZQ/5pKVwV7ZxslMfddV4KSlmaTGK9fNk+sd+U0ntvH2vXb2O9ziosJSkPuznCTC2fCCQ8vaD/DhXiDuX13iYDb4tVAiBgGxI0iTfjs4A0SExNJSrpN8p073IqLJMBDPN0PakpJkUUZMK5ciVNlaTRpXDq2KctWrm4EJJShQoVK2NaxoaTylzuB19W8+lrd6NFMGXBUIeaD1oYhyw7jPncMfewrYqERyWmpXPbbwJQB3Xl/yzVR9hHaRrxOXTnyOYb9tJ5D4fGUaNiJAW+N4+vP+1JLVVVPPWdnygi1IAFfvzAR/oG2ZDNc7DK8Sb2Z46CsFAWlKoOujlrPvc+E8V+IIGgh27dOob14X5OW4MNvUzdxXnEgtaSRQjNV8heKG5ji/AlQl980FK3biHpqmxQBwooxJwlTowQtlapWRXQALitdEB217ezI8Gg1d8pJTpo7AJoKVdQkbvvgq/44SkPx5h3I6gJX8PU9h9I0XRV7nG10an6tzRCWHXZn7pg+2Fe0QCNS01Iv47dhCgO6v8+Wa2rl3Ns3RTuuiLrS21G2dl2UxR9RXN0M4aGcVR84tFSvWVOkJeKXvuqlLdEUJ3WSE9bz9UsfC0rSzMUOCyXnPeOASOSm6Nvpdi5hj0sTJaeSfq9c45Ur4pW9uCcCr7RLx9iUMWaJb7eAZCMsBgAAEABJREFUBMpUqEAl2zrYKB2nkDYT0uT2UAkYyfgDA32j9nSoqk2XrkWbeSrO01Pl17+XQIa5H3kLjSHf0bK4BVbWlWj28e6cy4sWtejeWQxAyggonrFNJjFR6EpjXVKL8rHqMYczly9z+e79UhhzexQTTmvOhxiiS4rJRCmj7CnifnDEFW4pI6+SINYfAr0DUX9+omssnuSKq6nisZhAnxOoiy8i3dmpmEjXUqx4MXVQJu2WmPzNg7G4IUbfy2z+c7t5ctDXpm2HWkJEML5BiZhEBn1DF5pnrPKLOn28T6grHppiTXFxKCpy5LGJAK5xfUu1TlPsbjbuvpEzo/Esf4wZyOCXe9KxRWve2XBFBAM5s2Ddh2keXnh5FbTvZfoLZckgl0OKWCXwFoO10mKttSOtHEpjZWWFpWUxLHQ5cqZf6ChtXdIsy6oHc87kYqvLlwib24NiN33xV38koqW0SxuyL0CgfAzxRJ9JpvGbM9jsH0Xk8fX89Ko9pYWiaXfO4bp2nyD66GxjurSRJVvEKkZaEZp8tJtTJ/awZsGPvNMgDfW3+lprmjk1EAGyUDY1QKxC3BYeCzo7Z1S3Ecn3bkYixIparOKHGiuaujRVJ1slX9Emo/lmRD0hz8Q19+/5fluGze+DqSKoUNzgjr+v+VWQKGO8nUSy+DZvRkJXr8NbWZrTlqFlB0eKFytOMY1yN41bSUnZfM3E5c1/sl2NjvTUbttByURqsC9B6p+f62no0pysLuCT+aqpWFMXMrqAIT6aM8mNeXPGZvyjIjm+/idetS8t/CiNO+dcWbsvVchNzaVvQqry11uKriLHnZSUbLql4r92I0HKs4F43d6+k9I3A/E5kW6nxhl2SiVAjAXmPm+Huc/nXhepgcLOt0gTdekaO+FcXJwom0i/W66utDXmYcuKHnPO3DtmiTHsUthcxLAFhbSZUpXcHyIBbVnKWauOLVaASlDCfArX/QmMUBxHR5VGTckeVD/E2qWoJ4iA9nHpoqvRiPqlFU8zctH1OyasOEBoTBzXrkQRuH0G7/y8B+WhTVOkKe3bV0Crb0zblhXFs2caSZ5/sDAgUVXVdGUfk553oFXP4YxbcJA4kwX17BpgqYoOZq94jaC4sPHSTsb3dKJp7UqUrj6Y1cpgbYrjRMh5dbDUlqlPo2o6VSami/iKyVaZn3TVHHBS0/XUb+FMRSWLWLVYO3MdZ1OU7MmELR/NeNfLQo6GUu3fZlRLC0zX/PBTn4i1lLN3pq5eySt2Q6h4LXBd5AV9PWecS4u0PLdSdOvXBeX3SxijWPbWQCZt8CPqUhTBe//g897dGO0WK2RpKNlyLF8PriImi7uE6SrRuE072rUraG+DXeUMJXPKMMX54qv+YFRDkaYtaF4s5/17r/Q0bttSZZWW5MkfCwNQrWW6wr5Jz+PQqifDxy1Q/2uRlAAfgpRZR7wqs3NxIWMuQawPnJnTg4olymLbpDkDp/uTRFEqO/fnnbefxVan1KrBukwZESA+OtuY4q5wXfkTQfEEX7JCRUqIao0XdvDtDHcS1BmwHk2aFBWpIg6+IIK5aNVrqO7gguo26p27D4n4+oSh+CX6Rrg4K1Iz8ljS7q3hOCuvnsQrpDVTF3NKEYm+kEzvUHhuRs76BaK+yhHTebLXEmYdviH8CRJ8fuXjX4+LPqihSN1XeLuXNfr6LXA2dwBOrZ3JOnMHIDlsOaPHu6oPAJpS7Xl7VEvRGBPXxOqJuQuUw965rmiBSBabIdSHAPWfi9CjrJ6VNp5hTg/BtqwtTZoPZLp/EhStjHP/d3j7WVvR50UhjTVlymgE5Nz6poEw8UpLFSm0v7ZjIb+L13oiM9cOfs9Hc0+IBw4Nli1HMKK5hejewk7qn9/pqObgZLaT6QK+/tHC60BX3QEXxXi5jgNCatwJQs6bhFJaytRvZC4vrkwX75Wrb9yWlgqztCQ8/1iIedgycWXfJJ53aEXP4eNYcPAypwvt66IiuT1cAtpKODvWVP3TcMIDd6UPmy7j/u10dsSnoSlSn5eHtBWjz8Ot9r8g7Wlro/axKVyiB++944QSbZviDjDtlfY0ql6echVtse/xMWtPpZCmsaLp6J/4QH0tYsmzH42lQxmtCC52M651XRo52VO7flem7Ajg2K7dhFtUwVq0oGyfNxhgq0djusa20S40cmhGrQY9+dX3Fmna8nT64kteVMJ5MSglick3TTTadHUjY7s+x1Ax6Kcm++EbbCBNTK3Fmjij/kRB5LHs9j6jW5USQYaRc6uH41CnCc52tXEauZ5IMZsVqdabn+e+SwMd3PHzIVh5ItVYkOPHsPE++KSveJSxd6KBXgjOc9NSccBkJnYuj1aTxp2YXXzzkhO2VWxp0nkEP20/q05Qlg2H89uKz3Awz8N5Svu7N1J9fTiR/rqmtniSryAYFyTL8tmPGNuhDFphg93jWlO3kRP2tevTdcoOAo7tYne4BVWs07jgG2B+zaOzwcGpClmiddTq/xrPKnYyXWfvZ62p08iFVi4NqNN5KoF3QFOyJSNfb6MOTI/KNvqaDjQpJ7QSr92OfNUOO6dm1GrYh7kn1OgXja4ClSvrUD63fbwJVt69aoqLVyj2ql5K+j278nuVoCThX6CrIibbmubyGfl0DV/ltWdKCO9LI+nQQn47bK6rcEyL3Ae3WwSkvwrSFCuBVfIRpnRuQKNmgnHbcey6YkJj2YR350ykvaXQzrIb749uRSmBw3huNcMd6gjftqO200jWmzsAvX+ey7tKB+AOfj7BIvAAjUUTsaJiQcYnXqzWmLtAGeyV1TNdLfq/9ixmU+/ls9Z1aOTSCpcGdeg8NVBI0lCy5Uheb1MUcu2b8eKV1GkMgliR6rWoFr+Tj1s1wM6+PvU6fcOBGya0pVvx2fTRNNIpInzT7VRM6G9vtpN4Xeed3ueLN3Mx9/lc64I0sfp1Oy1NNMfE1Y1j6frcUH49nipUy0Wu5bN8NLYDZbQmru0eR2vxmtHJvjb1u05hR8Axdu0Ox6JKOerch6+LiuX2UAlY0HLkKNqU0mC6uoV3nBvStGFjes0OJBkL6r72M5+2Fr73UOuUwp5EAtrHp1QxWk36i63TX6NNdUu0muw1ayhapQXDpm3H/ZculEm/pbf7kNWu3/KC8s+TJ8cSKp5eI+NNWNXsxHuLd/Ln67XNT4vWPZm6djovNyyN1nCN8IAgom+asKjahlELd7LufTvh1kKoGHhfGP481YqIyk3xnD60n6vFbCDMl0AhF/FMUM/JkdIiq7pZ2PPpug18/UJjyuhNJMQE4xtykdsaS2p1/Yj/ua/irUYWIquRM2JiV5+sRR2OTuXQilRlS/HzJjBZDJ6aItg5u5j1UG7ktYvJ40NXd5R/CLCasiqQmU+DvnQ9ur63gL0HFjO4li7zzsM9MXDaO0CsrAmp2lI4tGhSsM4iK3o7Plztyrcv1KekJpnYUD8CI+MxWdWk03uL2fnn69TWJePrG4wR0BQTk2QzhR2ZH22VASz46zfeaFWFomIoihUrB0d9TnElVUuper2YuG4dn2W8M3tUtinZi69+HkJ9saSYducqp/zPYPHMJOZ/6CC8Q0yGxitcuqS0wEBI5r8h0wDzvyGT2ZQcJ6ZLPvhHKmU0FGvWHMeiOW6Dthr9h3ZFec2H4Qyrft9OvJKlUExF8cJyE682fU8kIrwRffPxrJrxInW1VzgVJBiLmKuYTRfGr93KtG5l0/3XAvtP17Hh6xdoXEaPKSGGYN8QLt7WYFmrKx/9z51VbzUy+4dY1fENuKzaVlfLEadymT0AP/GqydwF7HB2UWyupcqABfz12xu0qiJgKH3b5yg+p66QKnyuXq+JrFv3GYqpDbn1zRR/vAOTRTt01B2yiNU/9qKG8QIhgWe4ZtBgVe8Fvtu8mS9bKFGcgTDfQMzdux5OjubebQjxIVCMEQirNnBypqTgnWtdIl1X6wWGP18N87BxmkP7r2IeNu6Vq8iz+3A1rt++QH3xOj45NhS/wEhRvxU1O73H4p1/8nptHffl60KHp2N7erTUNx7DsqUf0LaKBYa4cE6cvoaheA06fbCcv2b3ojAPfU9Pa6WmeRHQ5nXjkaRrK9FhzFIORl4mOvAAu9xccd28HU/fCGKjj7Lso/bqU2FW3VoqPjOejSHRhB/dzZbN2/A8Hk50uAezhzXBKisjpZu/z5oTkZw+4o7bxs3sOnSSmIiDLBzpiHnIUzLrqP/mRk6GHWbH5k38tXsfC4ZWxsLxG/zFikeaeOr3m+wghkQlr3nXVunKxI3BnD8XgNeuLbht88Tn7CXC3acxsJEywCr5dDSecIxU8ZSYdieEn1spg7ySDkW7zidKrBKkmZLxeL9a+sRivpfnsaQDI387QGTsGY57bGXTpi24Hwrm/KVTuM95kxaZk0ueEh7ghp6mk7zNbTHGsbJ/dsr5i9VWfIbxG0OEfY6ye8tmtnkeJzw6HI/Zw2iiirGi/4o4jIKTKWETw8rcK69Es9dZeDiKi2eOs3frJlw3bWWvz1liQrcwuXtVc8CbXuzR2EZPnVf/R8Cp47i7/YVn0DlC3Sby5nQfM5PUg3xaVyc00NP8+6D0NG++aqIXablv2hof4pFiIi3NROKW1yl3TzYtFV51VV+9paUZuLDshUyfLZipWVhhuJmu+eNv/jU+1Zq2ott76wmJCGLfVje27T9BZPhuvutpg9I6s1Rx1Fah68SNBJ8/R4DXLra4iT4o7HEp3J1pAxuR0QPQNWbCsVTRRrFyGfIzWV2gKF3nR2FQbJ7swfuZf0lWgmavL+Rw1EXOHN/L1k2ubNq6V/StGEK3TKZ7VbMW+tz6ZtEuzBMrUGlpdwj5qTNtPnYjLCIQT9GO7V4hRJ3cyOcdK6T3NT2O3/in28mPyQ5mO+mbf4/yo/Q00ee9v2qi9vlc6xII0NXnzY0nCTu8g82b/mL3vgUMrWyRq1wlO9qKPDN+IyHC94/u3sJmMWYcD48m3GM2w8wdQc1WGJupGeXhERDQU/PFXzkQfhZ/z238tesgIefO4PHrQOqLmPwRVChFPoEEHm8AlAFAa0XVJm3p1rsf/fo8R0dHW/L9k29daWo170KvPs/T0bkW1uaxMUNa1reSr0VXer/Qh26tG1DOIutW1pmWkrVa0r1PX3p2bk6tkll38juzrNqUdt160fv5jjjWKJE+uOZX4sHv6UrXwqVTD/r27UXX1o2oVOzBZT56CTpK12pOl159eL6jM7XyNFZ+mugpU8uFZ3r0pV/fHjzjWIMS+Xjqo7BNsWrOdO3dk452FdTJMT9tH/29wjLNn9udjB9Aa4rS2LGpWGUDfUU7OvTozfPtG1Mx1/6S3jrLqij//k2v3qIP5mGP9Jz396UvQy2XZ+jRtx99ezzD3+1bFpWb0FG047m2DSib1/hwf5rlzK0tSa2W3enTtyedm9dSV4xyZrj3Sum/zbv0oo8YM5xrWecMLK9d19kAABAASURBVDOz6+/L1zOLyZOHQ0D4dbOOz9OzW2saVNA/HJlSylNDQPvUaCoVlQQkgQcgYCTCL8j8A2h9bRwcyjyALFlUEpAEJIGnn4AMgJ5+Gz4hLZBqPNkEbuHvF4ZBKKm1ssOhoXzaFSjkJglIAv9hAjIA+g8bXzb9v0TAkl5zAjkXGcm5kwvoW+K/1HbZVklAEpAE7iXw0AKge0XLFElAEnhyCOgoUdGGGjVqYFPZ2vyXW0+OclITSUASkAQeOwEZAD125LJCSUASkAQkgX8RAdmUp5SADICeUsNJtSUBSUASkAQkAUng7xOQAdDfZydLSgKSgCQAkoEkIAk8lQRkAPRUmk0qLQlIApKAJCAJSAIPQkAGQA9CT5aVBEAykAQkAUlAEngKCcgA6Ck0mlRZEpAEJAFJQBKQBB6MgAyAHowfyPKSgCQgCUgCkoAk8NQRkAHQU2cyqbAkIAlIApKAJPDPE3jaNZAB0NNuQam/JCAJSAKSgCQgCdw3ARkA3TcyWUASkAQkAUkAJANJ4OkmIAOgp9t+UntJQBKQBCQBSUAS+BsEZAD0N6DJIpKAJACSgSQgCUgCTzMBGQA9zdaTuksCkoAkIAlIApLA3yIgA6C/hU0WAslAEpAEJAFJQBJ4egnIAOjptZ3UXBKQBCQBSUASkAT+JoG/HQD9zfpkMUlAEpAEJAFJQBKQBP5xAjIA+sdNIBWQBCQBSUASeIoISFX/JQQeSgBkvOjJzHf70blte54d9Am/H7mC6VEBStzMh61dcHHJfW/97vpHVfNDkGsievlI2o1cnrusVC8md+/OZK/U3O/fZ2pqzF7mrziKIs0YuZTX2o1kefT9W8YUvZyRf7Psfar8RGTP3t78uWW3p5Gzi16l3dtrRBuyp4vL1Bj2zl/BUcUQpmiWj2zHyOXR4obcMgikek2me/fJPCTXzxD79Hxn9xFjJEtfM/vI/ffWx9zku/35UbfjsbJJJWbvfFaoHddI5NLX1LH7bwyhj9kosrrCEnjwACjlGN/07ssvoTXp9/YoelY8xlfPv8jUIENhdbi/fMUcGDR+AhMmiH38azSMD+J6/WGMV67F/vlQ5/uT95hzW9VuSbeWtXOv1XSDyKAgIm+Ycr9/X6kpeH03gvEbz6Ja4vYlQv3DiE1Nuy8pamar2rTs1pLaVurVv/+Qvb0FcMuyZxq3L57E/9RllU9WOqR4fceI8Rs5qxrCitotu9HyPwNTxVHgwXQjkqCgSB6K6xdY2wNmeATFc/rIbS6F+hMWm8rf6K2PQLv8ROb050ffjsfIJsWL70aMZ6O543L7Uij+YbH8nSE0P4Ly3j9H4IEDoNSAHXhc78Y3K6fx/qvD+HD6XN6q7cvGrWcwPop26W1p3acf/fqJvW8H6pbSUbJuB/oq12Lv27aWmHEucHTDQn6dPoflO0K4nm88YeCynxtLZs9g9rKdhMZnUzolLzm3OHd8H0GxSUR6rWLer7NYui1nPcZrwexcuYCZMxey1iuCRFWsFksbJzo42ahX6iHhFLv/N5dZv7nic+VeRQ2xPmxaPIsZs5exPfh61srarXMc3xdE1BlPls9fhFvgtax7QnBypC+Bl1IwxIWy73A48emi01Ki8Fo1j19nLWXriWzyRBkMsfhsWsysGbNZtj04k5vW0ganDk7YWAp3KaBeSGcTdQbP5fNZ5BbINbVuA7E+m1g8S+G8neAcRjFyLXgnKxfMZObCtXhFmGllyAq8dIOwnUuZNet3NnrHmgM6RV91T+HC0Q0s/HU6c5bvICSb3FvnjrMvKJakSC9WzfuVWUu35bifu40gR3vVOiAt6TTuf8wS+m3g2MXU9NRc7KneyZaeHIlv4CVSDHGE7jtMeEIxbJw64GRjqeZUDnnaWNzMS0dxK8d2q4C2ik6RKydTXAhenkHEmtLFiSd4v70HCM3kmEjEUU/8L6jRW3qmjC8TN8I8WP3br0ybNodl205wzZh+L91PYpMiM/1tW8j1HD6acGo3/5s7i99cfcjF9dMFpX8ZLuPntoTZim/uDCV7N6XAfprA2b1/MmfmfNYcviBWRE3EBbqxaOZMFv11goygS2UobHUjbCdLZ83i943exBrS61e+TDcI81jNb79OY9qcZWw7cS1zjFPLBkVxxnM58xe5EWh2etGl8ui/iryM/W4fyeqsRGWML1tPZPZHczFD3v3JeI3gnStZINq3cK0Xmd3JXLBQOhXaLy5ZZPnz32qHWalC15fhh2kpf4uN2U6xeY4JZm2UYzKRvoFcSjEQF7qPw+Hx6b6bRkqUV/p4spUTmf1EKUMebFOI8tnLgdDr6TKUvCauhx5UxyeTcqnuJuJCvPAUY1ZGWmqMH3sPhGbZPjGCo57+ZGDIc+y4lfv8kGd+tf70g5gjfPYeyDYGiHTTdUIP7hNzXrpmefa5JCKO7cUnOkUUMm+qbb1CiBNFbxU4TkFiuAd/zp3J3FUHiLoh2uEp7CDKmqUZ8vD7W+Y5+Z55x1wqr6OY0fK6Vbh0ixZf4XVmPa9XNotKPnsQ3xhr6tavhK5wIh5qLlPsNj5uY0fXjxaxY48rP77qQrM+swlIzqUa0zU8vmhLw44fsGjXPjb9OJjmrd5i8yUT+coxRrHq/T4M6d+Fzm/9LupZw+QBLrT9eA8JohrThTUMd2rLm7O2st/jTyb0akrLD925IYbLmLVj6D1mLcrHFLWG15wdefnbdexY/w39On6KZ2LWM1/8ga/p1KQTHy7cwd4tM3mjtT395p9AcS1j1Cre79WTTn0+YJnbIn5dE5YtMDAR6y4cyDOOZN/FjJ3iSoTiQIazLH6xM2/9voPdqyYzoEVbPnJPn0riD/B1pyZ0+nAhO/ZuYeYbrbHvN58TojJjzFrG9B7D2hgj+dcrWqWy6UXPTn34YJkbi35dQ5ghngNfd6JJpw9ZuGMvW2a+QWv7fsxXhIsh4cKa4Ti1fZNZW/fj8ecEejVtyYfuNxCVCc69GNyvK13eW8z2LXN5p30Tuv14XIRZIIzEto/bYNf1Ixbt2IPrj6/i0qwPs1VjG4la9T59hvSnS+e3+F3cXzN5AC5tP2aPMFLeNhLVZmuvqAUMZ1j0UlfeW7KdrfNH07FZd372URzKSHZ7qnnVQ1a6KdadmXM9iUv2ZfHYKbiGR7N2TG/GrI1Rc+Zn4/x0VAtnHoz5tjVfTonuTOoznHnpK7Yph36k/7PP8sGqS8IyooIbW/is13usilIcSFxnbgaC5/TGrsVrzHA7wGHPlXw90BmnkRu4LLKqftJnCP27dFb9bc8a4W8ubflYgS8kR615DWfHl/l23Q7Wf9OPjp96ks31M2tRTkzXPPiibUM6frCIXfs28ePg5rR6azOim4qmbePjvPq76ot9GNinE8+OWc7ubfN4r3M7Bo8eTOcBP7HJfTXfDGxLj58CRd8xM+w1uB9du7zH4u1bmPtOe5p0+5Hjt4QWhmDm9LajxWszcDtwGM+VXzPQ2YmRGy6L1qSX7dmJPh8sw23Rr6wJM5CfbYXEzO0eHzF3Vs4ufhF1fNm9SowvLWj7kXt64Befd38yXWDNcCfavjmLrfvFRDKhF01bfojSnZQKC6sThfWLiCx/vv92KBql74WtT/VDw99jI8bf/MaEdE3MX6ZY3GfOxTMuGd/FY5niGiHsLIaCs4t5UR1PdrNKjCct2n5E1hD6dR7jtYaY1e/y7LC5nDSaxWM8xYIRPflyZ0KOVb5E90n0GT4Pc3dM4dCP/Xn22Q9YpTi7KHpjy2f0em8VCob8bKn2v14554e4A3npJwRn3zQxrH73WYbNPSmImW8YTy1gRM8v2ZmQln+fM5zjz3d7M27TVZWXUjr10FQGDpzKoVRj/uOUKBHjOormjv2Zsm4XblMH07pdT/r1/po9yYqk+Lz9Xu3rve6ad5Qy+e/a/G/fx92UPXz5TCNq2o/hRJdf+K6v9X0UflhZUzj44xh+M47kL/8j7Njqgf/ROTT3m8gni87dU4khaBafzrzJ0I1+HNqyiT3H3XhTu4ppK06yv0A5yZzTv8RWfw/ctnix74fWRK9fw8EUSHBfiVuxN1i1fwsbNntyZOkwSoccITg1uwopHJg+kfWlx7LTx5Nt7t54fd2UlNtp5kyGAGZ8OJ2kN3YQeHQbbru88V3WhaAvJ7AyvTOQmkDTT91x334Ej+9aY2EuKY5abN9Yxm+DqlKi2y94b/sUB71INt2kwnA3fD3c+OugF7+0i2HD2kMioDIQMONDpie9wY7Ao2xz24W37zK6BH3JhJWXRMG7tjzrzciXSkLTT3F3384Rj+9ofnKGWBlM4o0dgRzd5sYub1+WdQniywkrxSSWgPtKN4q9sYr9Wzaw2fMIS4eVJuRIcLqwFM6mdGGV9wG2C0aH57Yj9KdJ/BljIuXgj4z5zcjIv/w5smMrHv5HmdPcj4mfLOJc+kCTfE7PS1v98XDbgte+H2gdvZ41wkiFs1G6CoKb9aAN+Ozfzq7jh5nfPowfJq8Uuqffz+dLa/sGy34bRNUS3fjFexufqobA/CnAxvelo5CYV1vz4xRV5TmetQtnn8d5MfwYCN17iISSxfDzOkiSkHnLy51DZbvR0ynLu0QyGELZ43GZDlP3c2jretZvOcChqZ2IEzY/nqrmgORz6F/air/wty1e+/ihdTTr1xwkJeUA0yeup/TYnfh4bsPd24uvm6aQ4frppdO/DATN+pSZN4ey0e8QWzbt4bjbm2hXTWPF2VuF6O+3ibQYgNvxXWza7s73z1zGbVtJvj90kL/+2seGD2vgv3UXUen+knI2hS6rvDkg8nofnku70J+Y9GcMhtA9eFzuwNT9h9i6fj1bDhxiaqc40feOixUls6qpCU351N2d7Uc8+K75yYL7r7kYufuIiZsVhuPmK8aXvw7i9Us7Yjas5ZAYXwwB+fSneHdWuhXjjVX72bJhM55HljKsdAhHlMGnAH9LV0f90la/f7+433aoFaUf7q++v8nGZK4sOY8xwXw3/ai15Y1lvzGoagm6/eLNtk8dMA+hFRju5ivGk7846PUL7WI2sNZslHzsraf5oJeoF7SO1f4GtQLDyXW4hrow8OXa6NQU5aCl+nPPYhe+D4/zQlnRx/YeSqBkMT+8DiaJDLfwcj9E2W49cdIG5FOfKCty55gfJlsy98MC5hOljLJbNGfQS/UIWrcas7oGTq5zJdRlIC/XNhSizylC8t7z5J+8jx8/XUvZzzzw9dzKzuPHmdsiOXN1Ol+/V5ucmmPeaW2Rtw4Zd7QZJw/+XYcXJs3l9+mjqOQ+miE/+YiJ9cGl3pcEwyk89sfQdOAo2pU1N82i9hBGPV+CYx4H7xIlVkn27+dkjd4MaV/GfK9EO74/dom9H5rYl5ecTDl6GnTqTl0VspbK9etinRRPvBhIize0wzZyESN6v8HEuZs47fwLB9wn0lbNa64Ko5h0DsZg128wziWUND22A4bTvYJjJs6SAAAQAElEQVRZb9P5PewNKU7JazuYPmkSkyZNZp7PbUrcPsL+Y6lKAdDXxaV5ebTmq4KPRRrQrVcjiik5tRVpWL8sCdeuYzSdZ8/eEIqXvMaO6Updk5g8z4fbJW5zZP8xJXfOvcB69dR1aU55rVLMxPk9ewkpXpJrO6YzSWnL5Hn43C7B7SP7OZZanIZ2tkQuGkHvNyYyd9NpnH85gPvEtkphsVvgMvRt2liLUzEE1Rr0Kl30R/E8nMgpj/3ENB3IqHZlzQwsajNk1POUOObBQeWpXRTRN+hEd7OR0FauT13rJOKFkQplI1Fe3SxaMHRUc0oqF/qaDHilE/ojnhxJN4OS/Hf2gmx8XzoKBXJva0r+nFLq0OPZegR6enLdeAFPryt0G9kXK+/9+KSkcMzdC4vOvWhpISrIvumb8IHrcZb1N+K7ZxN/zvuJqVsjMKWmcicjn74BnbrXNQfm2srUr2tNUnw8qWKAPxhjR7/Bzphd35YBw7uT7voZpc3f4kl8//6T1Og9hKxu+j3HLu1lbM0zhejveup37k59RX9tGWpUt8bSsTPPlFXE66letSLa24mZq08WLkN52+xs6GsN4tUuevHK4TD6Jh/genwZ/Y2+7Nn0J/N+mspWsVKTmprZWtEdXWhudnoKsq1Se/57ERp060Ujc2elYsP6lE24Jmxkyr8/6RpiZxvJohG9eWPiXDadduaXA+5MFIPPfemkq/P3/OKeRuXVjrsy3ld9ecksgE16f829n4iB+y6Vcrss0qAbvcxGQVuxIfXLJnDturFAe+vtB/FSk9OsW3VMBMwGgtdt4mybQfS3UQfJzKp0dXrwbL1APD3FuHzBE68r3RjZ1wrv/T7iweEY7l4WdO7VEv19zg/3ZXsxztqLgK3J6XWsUuYasfq5btNZ2gzqj43pVCH6XGZzcj3Ji7/hxB72XXTk5VftsVJKijGjx4g+1NIpF4WxrT7bvKOUKXjPSb/g/HnnKFoTl06d6f3Or/w5rjE+i/5Qn1byLvAI7phucCMBrMuVzRFVly1XCkNC/F0VpomJUGQuZU0ZFbD5dlErS3SFkqOhmKUlGnMx0GnFJJymXlm0nISb65d0tvDnj88H0qZudeyHLSU0vQOqmYwiWLoJpazLZMnQlqectdkkpuvXiTdpSbkeTVRUlHmPKY7zoL44ZcwUGkusLDWquEIdNMWxzJZfo9FgShM6i/e71+NNaFOuE51RV1QMxZ0H0depwr2i/8/emcDXdHQB/P8WQRKSICEh9j3Iaol9raJoq0VpqapPF211UVVVRVtdlCpqaVFtaavEvsYu9rwsQgiJbBK7iCQkT97LN/e9JJLIWkuVeb9777t37syZM/9zZubcuS8UWa8KS6ssNkYSEhIxqtNIiM1sh6gjrqwnA/t6YK+2oOXEtfh80hmLoF/4aEBr6lZzZcjik5g/Gio5ONy2p8YWW+tUrl9P5ZrZ2FTQmHMqR3WFipRPTyIxxahcoipjye0ma1CrMS05F8tGJgnioLGjYkVRUJwqm0bYzPpmEsnFGzOVIvnuRdm4RDqKGvJvq7EITmoa9uyKk/9O9p7fze4wN7q+1hWvawfZcyKQrbvT6NTLm9JCfu4tkX1f96ZRjUZ0GTKW71f4k2hRjlI5M6nKYHkbvugigmEGGEQQdJ3y2Nrd9l11pYpkun5OCcJYiSQmYeont81cWvi9uDIWp7+rsbK2vt3HhM9rSpXKdZ2zQk0lBxyEaHOaBltba1Kvi46auI+vezeiRqMuDBn7PSv8E7EoV8qcLfOosrTK9rWibJtZpJAvFWUts/qQyCb0VhkzhO8aC+9PZVoyca0Pn3S2IOiXjxjQui7VXIewWAw+JdNJ+w/9QuiaayuoHbkyiYuS1FeQzCLYqEU1Ysu/n4gbxdhUZS2zbYzwIpXKiHkILWK81jZkQH8PYn2W4ZccxPLVsXQQY3nlTJ3I+oh8Pbs64b9zL+d37ybMrSuvdfXimnhYPBG4ld1pnejlXZpi2TLHOF2s/Fk6iG9twwH094jFZ5kfyUHLWR3bQYzXlVEXq88JAbk2xW9vJ6gKGJMNyYkki9CnXPnbUNQ2NpRTKWWLY9uc845Spuj9dk1F5803R9KuqQwc+j3+2ZO7CutyVqj1aQ9+BUjjiKN9BnFRUaRna3uTqKiLlHWokp1iPtFgX8UB9YWzxGVnNnBq1XRmbNZTudhyzNJyHpOjgoio2J/Z6/yJvRTL4cX9MP49mdl+Yv06K6PWiapCpfjo6Nu66s9x7op5VlU7VKaitjQeI+eyePHizH0OM2bM5q3irO1l1VOcb7UDlStqKe0xkrnZdS1mzowZzH7LuzgSCsmjxqFyRbSlPRg5N6sd4nvODGbMfgtvi2SigiKo2H826/xjuRR7mMX9jPw9eXamzHTOx53FTEUkJccQm1CRas7WODrakxEXRVS2/eBmVBQXyzpQJUcnIp9PsWyUVS79AvHx2RpwPSqGBPuqVNVmZfhn3+oibFwiHQtUQVMkJwv3nnS2OsCm+b7o6rSjQ42OdHKLYNeSpfhe6UCvDlZ3SDdELmL85EA8ZodxKS4M/x0rmdbH2RRQixjnjvw5E7ROValCPNHRtw2nP3eOTNfPmRU09lRxUHPhbNztfmI4xarpM8QKjEMJ+ntusQVdpZ+P42y2qZOJiU2gYjUnIheNZ3KgB7PDLhEX5s+OldPo46xMfvm3tijbFlR/0elF9Cd9FEERFek/ex3+sZeIPbyYfsa/mTzbj5Lq9E/8omj9C85x9/UVwcai4Lrv9k7RbDXUfX4ArS5vYvm831h1sSsv9LYXD815a7bAvWdnrA5sYr6vjjrtOlCjYyfcInaxZKkvVzr0ooPojkXXl1tuSfOjqcvzA1pxedNy5v22iotdX6C38uCtKWKOVQJ1EVXcEivBWT0jVbxlyHweza1UnqtSNetQQ3WGsDB99p2UsFOZr6fvj22Fqtl1FfckV76ydnrCV3zLF4tPcEPcSYtaw8Q5flR4Qiybl4aU8D2s3RRYrN9LiOJ3t2lq0qu3O9G/TmFekHhsFNPmuS1TmLbZgm59290hu2K3p2iTuJrp84JQcuujffhyzGesOlWFniWQk1uwgctrP+bZ58fyZ5QwZJkqNKhfhbJqK8qX09zOqnamz3PexC+dyqJjKYiQnoMzfmDDVbPbqKv04Gnva/w1eSp7TX8ic4PQ+YNwqdqRqaHZI/RteXecqShVSosh9WbRgahYauzxtDfX/prMVPEKxChk3QidzyCXqnScGiqu7mZTU6XH03hf+4vJU/ea/9rnRijzB7lQteNUQvWXWfvxszw/9k/MuBpQv0pZ1FblMyu9hW7x16xSbhrP4/vFLHZV6s3zrS2p2as37tG/MiXTfoZzW5gybTMW3frSrkxm8Xy/DMWzUVbZW0dY9PU6U6BsiFvPpJm7qNz7OVoK/87KUti3Sqw4aA2p3MwR/yr5C7exvmQ6KgLz3TVFc7JoSY8OqSyftYHyrdvjrK1Cpw51OTxvIZGte9G5XD6Cb6aQYtBgbWNlWvVJjVrHxJm+pIgHH73iQPkUyUpSO/fhOe94lk5dhNn1DzLjhw1kun5WtszviuK1bRsSV0/P7NN6on2+ZMxnqzhBzRL1d4rxuaVbzNerotBj5LzvF8zaVYnez7fmZkoKBo01NlalhJRUotZNZKZvCvo0JadIyrMVbts7+29BPpJHrLhUF9qfQi6s5eNnn2fsn0obylClQX2qlFVjVb4cJdWJf+AXxW+HaEre7R/Ul1tE4WyKNWzmFKgqRSmtgdS8HTdnnszz4rBVV+/HgLaX+X3SYq4/OZAetpmF83xZtOxBh9TlzNpQntbtndFW6USHuoeZtzCS1r06o3TH4tSXU2xJ8yNCs+r9BtD28u9MWnydJwf2wKSupmbhfU5ViSr2KsJ2byNGTH/Ga4eYs3i3KTagiI/CZ0jXKyx6fzzLdeGc3DOPUZ+u4oppSiy5bYsTe9x1AKR1/YCfvmlN6AfuVHV0pHKDF9lSfTzLpj2FHQbOrfyI/sNmcUTA4L5/tLi8+xMzu0QxoYUj9o6VqN1vBbZvL2bGc/Z31K6uMYI5c3oRP6klTpWdcGz0Cvtcp/LDGy40K4Eccn001Bw+lU+b7GNEI0eq16qKc6dFWI2ewWhPbY6cGuqM/JFZ3c8wzqsqlSvX5OlNFfGspjHnEe/ER877kX7Js+lSw4FqTk54jDmB91ezeLuxxpyn0KOWes3dsNw6Ghf39/AtlL+iyzx+7JfM7C41cBBPvE4eYzjh/RWz3m5caC3FuampM5J5P/YjeXYXajhUw8nJgzEnvPlq1ts0tqjJ8Kmf0mTfCBo5VqdWVWc6LbJi9IzRmaI1ONtH8pF7FdGxavOMjwMfLppCJyvQurzLTzO7EDWhhVgJcKRS7X6ssH2bxTOeQ3lYyRSQz5emmDbKLFqqGY2ujqWZsIFD3edZ4ziORZM6Ypl5u6gvbb3muFluZbSLO+/55oiCCrWxRcl0LESJojmVoV3Pjlgkl6VlB1cs0FC3c3uqGixo16sLttz50TR4ifcGlGF5/zo4OVfFqcVHnOvaH3djOKGnb6/s3FlSpCjt/nEW3c+Mw6tqZSrXfJpNFT3Jcn2RI8empsaIOczpFc+klk5UdnKk0Sv7cJ36A280KE1J+nsOoQWeapztifzInSpV7Kn9jA8OHy5iSqfyNHjpPQaUWU7/Ok44V3WixUfn6NrfHWN4KPk2V2ljCfpvbh8ptLNSWH9qWmc4Uz9twr4RjXCsXouqzp1YZDWaGaM9EQUp2ZhShpL6RUnacacRSl5fXhmFsSnWsJlToLYezd0s2TraBff3fDFbJWeGHOfFsbe6Ck8P7EypVDueGtgV6xzFc52WaUfPjhYkl21JB1cLYbe6dG5fFYNFO3p1yeyNxakvp9CS5hdl1VWeZmDnUqTaPcXArlnaagvvc+JtQr8P3qHugTdpUrUaTnUHc7DpkzTSCoFFbWpnhs5dyqhKGxnVtjFeLywkvbk39qU0YkQSGAqbR+6YEosXe6iL0qno+1a4v/k3x2NPsMPHh50nznJ6w8e0M/0IWUPdsftJPb+I3mWKllTiHNpmfKa7QdBkN7L5lm7MsCVBxEYcYP2qnUKvcHyndCfzr/TzVKGlzqCf0MWEs3/NCrYcjeL4yjcRPg+FydE0ZNzBZPzG1DEZRhFauutcohOWM0CZFa1a8MGGcM4e28afS1dzKDKS3V90w0Gtoc4YP5L9xihFwKI+Ly4MJPLkLtZtDSLMbyXbIuNYlAnLou4gFuhiifbfyHKfPYTFhrJilKd4SyqcoeE4Dibv5t2aBZlQjeOLyzgWso0VC0bRqomS348xdTTmuilNp1lnSPIZjKIyFnUZtEBHbLQ/G5f7sCcsltAVo/C0EnXVGYNfsrmspqh6NWY2u9+tKZ4hMqsSU2rdQQvQxUbjv3E5PnvCiA1dwShFuMhi0tB57QAAEABJREFU1eIDNoSf5di2P1m6+hCRkbv5opuDuKNs4hVO358IDt3L2i2CVdgmxrevkCm7NI2HLSEoNoID61ex83gs4b5T6G4ytoaG4w6aWN9uclfmRiewfIBocYE2yqe9Kf6sWhnM8V2r2aSL5PTmcbQxjUOaHPbU4jLBn+Qdbwmlc6aD2vFFlh0LYduKBYxq1ZAxfmbfERkF9kEF2phCdFTK3t41hbdV2LpgTmYp1s/8yoVbZ/m5RxlTgkXraYTpr7FqqL3p+o6DpgYvLAkhKmQHPis2E3wmhOVfL8I/OYBJrlrMfmL2GXPZ0nSdG03C8gEmf7Oo/yILAyM5uWsdW4PC8Fu5jci4AsYJbR0G/aQjJnw/a1Zs4WjUcVa+KYJ7RXCJ+mlpnlwQy9U/nzfpICyD45vbSNZ9RrPMAUTj2JefgkPZu3YLgZFhbBrfHmUo09R4gSUhUYTs8GHF5mDOhCzn60XC3gGTcNVm8t/9Ljm7Y2H9V1E9557bR5rcOb50msWZJB8GC9el0P5kRYsPNhB+9hjb/lzK6kORRO7+gm7iNaJSX0l0UvIX6RdiYs3pzyVrh1JD7r3o+szjS66xt9hsMu0kxt98x4TcqiA6Li8uO0bIthUsGNWKJneMJ52YdSYJH7NRCu/LJtlqyosAvkKdfgzuaDKkKfXOgzXP/HqBW2d/xtwdLWg9LQz9tVXk7I6F2dLc/3LPD4Xlv1MHkaIuj5NjBer0G0wudQvrc6KYXafP2X/2HIFbV4sx+TjrZv1ByNlFIgYogr8hmsPB1gxdepyLN/Ukxx1hQS97DLb22GuE4ML8/o55R1Os2EOtiL0Xu9a2Fu7e3rjXtrsdjNwLwf9Ihhpr56a0bOVGbTttkRLU1s40bdUar7oVBeKc2dUlkpOzJEJShTrutG7dnAYOpXPfynWlwbamGy3ca2GTrzUscWzcgtatmlHDRpOrZNEXFtg3EGWb1ybfH5jmI8DSsTEtWreiWQ2b7OAun2z/LMnSkcYtWtOqWQ3uaIpFBeq4t6Z18wbciUtFGUcXWng1wD4flCb7tWyFW4l9z4Li2UhpbhmqCDu0aFyFMsplCXcL+waCa3Nq52uIwmxcEh0LV+qfcypIroXwr+a0btkUZ+t8nbegguZ0jS013VrgXssmM6ClkI/a1BdbtfaibkWLPPnM94rb3/MUvuNSVcYRlxZeNLDP42wW9jRo3pqWTZ0pfnMti91/C/eRO9SEQvqTRYU6uLduTfMGDiL8zVu2+DrlLVmc6xK3ozhCS5qnEDYlEmVhTwMxZjWvbVsMH1UkW+Zv76QLREfsZ870dVQa/DLeeVxLKfnP9gLqK1BY8fInXYgmYv8cpq+rxOCXvfPxoSL6XOmK1Hf3olHlEjTUEI/Pe93o+/4yjpyJJeLwMj7+dgtlOz+JZ04x98q2UEybioxykwQePIGyOLmITuRYBtWDr1zW+JgRKOvkgpd4bV1GOttjZvn731z98dn08+rFnIw3xOvIZg/BIkFhbdZzfHY/vHrNIeONGYxupi0s8727Z9GSj36aTLOj4+nepC7Nen5KULMvWPHdU9hyfz7/4LHt/igipUoCdxAQr1mGLtzFTy9WfUgi9Ts0lAmPDAENNYYuZNdPL1JVjoqPjFUfloZYtJqCf0ICZzaNo3W5h0WrgvSwoNUUfxISzrBpXGsenLpqKrR5j98PRHL1Rhopl8PZu+hNWtrdvw55/yQXxFamSwKSgCQgCUgCkoAk8C8TkAFQCQwgs0oCkoAkIAlIApLAo0FABkCPhh1lKyQBSUASkAQkgftF4JGUKwOgR9KsslGSgCQgCUgCkoAkUBgBGQAVRkfekwQkAUlAEgDJQBJ4BAnIAOgRNKpskiQgCUgCkoAkIAkUTkAGQIXzkXclAUkAJANJQBKQBB45AjIAeuRMKhskCUgCkoAkIAlIAkURkAFQUYTkfZAMJAFJQBKQBCSBR4yADIAeMYPK5kgCkoAkIAlIApJA0QSKEwAVLUXmkAQkAUlAEpAEJAFJ4D9EQAZA/yFjSVUlAUlAEpAEHiQBWdejTEAGQI+ydWXbJAFJQBKQBCQBSSBfAjIAyheLTJQEJAFJACQDSUASeHQJyADo0bWtbJkkIAlIApKAJCAJFEBABkAFgJHJkgBIBpKAJCAJSAKPKgEZAD2qlpXtkgQkAUlAEpAEJIECCcgAqEA0IG9JApKAJCAJSAKSwKNJQAZAj6ZdZaskAUlAEpAEJIF/SuCxKCcDoMfCzLKRkoAkIAlIApKAJJCTwL8UABm5GryCaR8Mo1+PLnTq3I3eA0cyYZ4vESk51XsA58Z00o1Z9RiJ3z6PL6ZMYcqXi9h3JftGVoYH833tIEu+FDooekz5nM8//4Ivp37FtNmLWbUvkuQHpZbxPLsXfMEUkx5Z+kwR+nzJN9/P549toVw1PBgk97yWXHa/d9LTLxxh+bQPGNavB507dab7M0N5f9pKjl59UEa7d20pviQjcdvnmvtNHl/J6TtfzN5C9IP2F2M82+d9YfLhLxftMzfJGMf2uZlpi/eb03hI+n6mNv/61yOvQDKxoUcJDg4ucD96PPaRp/C4N/BfCIBSCfmxHx4t+zPmu1/w2byDXTu3sf6vBXz++pO4tRjOsjPpD8AuemK3T2NIt3dZfzOruitsmvEBEz79lM9m7uZy2X8Bj1Al7eAixgsdPjXtE5gw4RPGfzyOMW+9wrPtGlCr5Uh+P5kmct7n7cYe5o79FLMet78nTBjP2HdfY9ATrtRv9zHb/61A8R81Pz+7/yNBuQsZr3Lwh0G4NfBm4Jjv+MVnMzt37WTr6l+ZPuZ5mrv1YcaR5NxlHpmrRLbPHmvqN3l95fb1RKasOo1W9YAbfWUTMz6YIHz4M2buvmyuPHE7s8ea077zjTen8XD0/Uxl5Nd9JmC8sJQRXm64ubkVuHu9MP8+ayHF/9sEHvgMn35sOv/7YA3RaRmorWvSus9AXhz0DB3r26JRGUkOXczrr84m7H4+Kaaf5JchnjTr/iF/3qqJa5lMM6RfoXTjAQx9+WWGjR5E26z0zNsP5stAhC6Ii0r7VVqsKjri6OhI5Uo2lNGoIOMWl/1/4pW+77I54f5qpD/mT7BpuUlFKetKJj0cHStjb2tpnsgy0rlycBqjvj50fxW5V9ILsvtdy0/Eb1Iverz7B8cTheHUVlT3eoJnX3ie7q6VsVBloI/dyNhBH7Ll2l1X9iAElKyOtGD8j94gQ5RSlSqPvaPZZxW/vb074dm2OfYPeMRJv1KaxgOG8vLLwxg9qK3QENKC/Tl6Q9FWg4unpymNh6Lvm1WRx/tPQK87QoiYgwquSU25Jm4F35Z3HgkCD3g4MnBm/Tp0N8Xgo6nKS7/p2LfmD35b6sPOo/v5rostajGMXvf7lWXH864C3eDCqSAO+u0nKOoaYpop0ACGlItEBB3A72AIsUl35jTErGfhn8e4ZlBTzdUTJ02mKG1DXvxmIYsXL+bncd2pmIdOekIkRw/6sffgUaKu5dUvU8YdXzc4d/yg0OUEF4u1aJNEgC4Mk3StF+P3xRIfH8/5S9e4dmYLn7SvYGJ06/QvfLHwVKEc7lClRAlGLgcEEqXgU1nQ9ssAzgo94uPPczEhkZj1r9GwlDkgi/Dbk0dyGpfCA9m3Zw/7gyK4Uox2p54/ziFhr/gbOUUV3+bZpW6c47iw0cETF8lbbYF2zyxsvHGek7r97Nmzn8DwK3eUz8x2x1fStk8YPvUQ14wqNA6d+GTDcU4d2cLKZcvZLBj+ObS2CBgzuBWxlDk+F8j1SbtEeOA+U51BEcWpM5Xzxw9xMCSeGzkF3bjAqSDhZ/uDhG8qRst5M7/zfOQYb3D+pI79it0Cw4tlN0WyIV5HUKxSp4oyXb7l2Nl4k88qfnt7P8u+SS2xUApk7mmXwgnct4c9QueI4jiJMYmYoP34+Z/hmlJdphxjyjlCD+3j0MlL6DPTsr60DV/km4WLRZ/+mXHdK4pkA/G6IEzqapxx83QSaWIrou/fuHCKIOFX+4OictUtSubYjNw4fxLdfqVNgYQXp005SsvTB0egVPOPWH/oCEeO3N4Pb5xCl0rKoK/Cssmr/DT16QenkKzpXyGgWPsBVpxB4vWs1wBq1GoxgWbVXroRL48dw4tDXmHEiO7Uzb6VxNFf36ZrXSeqNXTHu10b3Gs7UfuJT9gUn2MUFHIMF/Yya2Rn6lVxpJ57a9p5u1LTsR5PTtiEOesN1o2oTaVm4zlgijCMxP7chypNPxClIWnFEKrZ2mBj68zQlVl6QuopH8b3bULlynVw9W5HeyG3duWqeA2dzcEEo6ms+aDIr4WdjQ12Td9n9c7pvNCsGtWbegtdXKjVbAi/n8mts7lcjqP+KP4h5qdpjaM7zWtqsm+Wrt6Nz+Z9QHMLFWSk4r/Zlws5q8/OeZcnpuJ6AvyPoRexKpqaeHpVFoGX6YY4aHFs3x6XsuJU2TKUTMqJmFx8p/Bs4yo41fegbYcOtHGvh2NVT15ZfJxUJYuyG07yTaeK2NjYUn3oQjZOfpL6tZrSqk1HRq1QAoRi2vzGOkbUssPGxo6m769m5/QXaFatOk292+HtUotmQ37HjFuxS8F255qOBSPaUL1SVRp7taFDhzZ41HfEselAZh68pmhc8G4I56fPF3H6lmAgJtSX5v/FZ0/WoHRWCbUjvd8fQbvqdWji6U65m+fNdwzx+E55lsZVnKjv0dZUp3s9R6p6vsLi49mkMJz8hk4VbbCxrc7QhRuZ/GR9ajVtRZuOo1ihGD/pKL++3ZW6TtVo6C78rI07tZ1q88QnWT6P6VO4nKvoFoygTfVKVG3sRRvFbh71xYpfUwbOPEgRBEjV6Thucmst9b2aU0FNoR9DvC9Tnm1MFaf6eLTtQAehcz3Hqni+spjbTTdybkEfsdpog02lJ5i6ejYvulWnjkcb2rUQDFp/wq6r59jx5XO4Vq9Bk1ZtadW4Nh6vrSI+u08ksWJINWxtbLB1Hoq5S6ei0x03PTioLJvh5VrapGtBfT/p6K+83bUuTtUa4u7djjbutXGq/QSfbIo3yTAVFodrugWMaFOdSlUb49WmAx3aeFBfrIQ1HTiTolxIFJfbAyagsa+Lu5cXXlm7mzWHZ85k5+UMNE59mblyDs/W0D5grWR1D5qA+sFWqKWeRzPslFoNZ1kypC39Jv5J0BXT6IlN149ZsmQhC+ZM5aWmivOloPumL52HzWJ7xHUyLCvjXNWGUtwkxncqg16ak/2qzBCznFfbP8E7C3YSmaLB2qmmCGa0ZKREsuXLF3hx1kkM6afx153lWooeg5ivRBRBemoyeucGAoOeY+KJ4ELida7fqEqDzNk9LWQ2/ToNYOra41xN12DlUIPqlcqivnUR3a/v8NSAHzlpVh/SwzhyJI5r16+TdMGHd/p8yJrz5ahsUwqVWNm6cWoZH3+zQ9RV8GY8pyMwRhGooqxbCwNjLxYAABAASURBVDxK586rqe1OM3sFYAbpsRHct59LKayCr2AU1avLudG8qYU4y9r0nPr9d3YnKxA1OLi4mm7cODiZPs9OZNWJRIxlKlGrXnXsRLFbVwL45c0RfB+qtEtkTdZxKCCB6yIYNuqm8+KkLcSmZqCtPZi3nrMuts3Tw8TTW9w1ISeJCz7v0OfDNZwvVxkb08rUDU4t+5hvdohgQmlLQXY3RLP45Z68/vN+4vWWVK5bn9qVrdBwi4Rjy/lgwPusSxA6F7AZwv7iz/03hXVVlGn5Bh/1ts8RKJoLaZt8xI6ocEKO7GLpmwqrGxyc3IdnJ67iRKKRMpVqUa+6nVgducWVgF94c8T33EZ1iICE61wXryJ1019k0pZYUjO01B78Fs9ZB/JN384Mm7WdiOsZWFZ2pqpNKbgZg+/UQbw0Jyx7kk7WFSTnDVpsfIWer//M/ni9kFGX+rUrY6WBWwnHWP7BAN4vDIBYqzyuO8p1k6PY4erVAK252fkfbxxkcp9nmbjqBInGMlSqVY/qdhaisisE/PImI74PzSynRyf641XRH5OuBzFz+HusvWyHvZUaVYaBa0em8/oT3ej76UYulq+cafNkQhd9zoJjpqcb0B/j0JEL4qHrOjeqNjAH7OnH0R29bvJrrQjSPcsp1enz7fspum/o23kYs7ZHcD1D+IZzVVGPgteXqYNeYk7me3pD9GJe7vk6P++PRy/GqLr1a1PZDJBjyz9gwPvrlErk/tASEPafMZLxvpfJ0NZkyJz5vFJf+9BqKxW7dwTU+Yi6r0m2T0/mq2erY6HKwJgYis/kQXjVbsyTb/3Irti0XHXrA6cxcuIurhjV2LX7hG0RccTERLJrfEusVEau7V3AkgAx2BnjWTp6FL+eSiVDU5knv/EjKjaS6IgNvK44sjERv9+Xc4J6jPLZzxftS6MSNakdBvLLiQhClwwG42UCAiNNE4bGoRketcQMYAjlhzfGiZUmUYemCk9+vZfoc1FEx53g7+ENRRuMXNnxFd9tvSGkiS0xgIDTIq84NVxJpsbb6zgZG020aEdHS6VGAxfCT4m7BW83/f05np4hMmhp4OlFeXGWeyuFVqimpGWkp2PKqlzc6/26CMROmduiFsvCceJV5bLff+GnWVP5cHB7Ory9icti0lOVasjg4Z1F7SnsX7ODpAoO2FXtwfe6WM6ciuTkomdNrxIzUk8QHGq2rz5ExzHTbzAMxIVG49j/W9YcCkK3+TO8w6YVz+aixsSAAMy4DVxJrsHb604SGx1N4LSOmHFfIPyUiF60BdvdeHYVv266hJFStPrcn9jTYUTEx7L/y+7UFE/9Hg0hPjZd1Jb/dnWfH8cUI6i0ePTtR91M2+SfOzM1ZT9rdiRRwcGOqj2+Rxd7hlORJ1n0bEURPGWQeiIYMyo9IbpjmFHFERrtSP9v13AoSMfmz7wJmzaSibuuYFTb0e6TbUTExRATuYvxLa1QGa+xd8ESlO4hIoGC5Xxah82/buKSEUq1+hz/2NOERcQTu/9LutesRkMzgEzF8/lS+k1AhKnfkJHA6hF1cXJyyrNXo+X4fehF8ZT9a9iRVAEHu6r0+F5H7JlTRJ5cxLMV1SirmieCMwOg9HACMgPwDMMt6ry+hdMKpz+H4aQwzrhJmMj6wl+hxEZGsmucm7CgEGG8QLx5uVd06QACIw2iVg0OzTxQurTxcgABEUqamkpuntRR5jmlDXn7vj6QaSMnsuuKEbVdOz7ZFkFcTAyRu8bT0kqF8dpeFiwJEOGfkbOrfmWTGSCf+8dyOixC+Mx+vuxeU6xae9CQrB9aC1Xk9tARMITP590v/Ug0anB+cQbf9nEQ/fChU1MqdB8IiFHnPkgtTKS2DsP+OIjvzBG0r1ZWBCIZGK6fYsvsUXRp2pxhv540DZSQxp4FiwgSKwOUasIbMz6lY2UNYjSi1WuDaVFKVJIeQcixFAxhv/DjhstiElNRvtskFrzXwrQMr67QhU9X7GR/QCinN75PI60l9o6XiYxINz2xl2ralm71a1HD3lLMEYEEhN4ypVs08cRdyNcf/oVFB5NFmhrbnl/w8/utTJM5FjXo8/5LuCmDp+EiRw6EoXzSxMQUYvphnRr7Pt+ydEoPqpcGjZ0dNmolh1qsIFVRTgrY0wnNeprWOODevN6dT9M3YjkrBmVFgNrOHnuBRDm/13takD9Hb2aYxKaf/oP3XhzE4JeG8b+3P+bbZYc4r7zyUdvSfOyPfOxdWuSzouvUvYRFn+dqjA9DbOM4un8Lmw9EmydwtR2VKirKGrkUGJT559BqKj89h02/f0CfFq40q2OFXzFtjvCPIF0IZtz29Pl2KVN6VKe0WLuxs7MxD2BqKxyq2ACWBdsdMWmKHTGV6WYP45UJ81gfosfto81ExoZyaMtCRjZTDG3KlOeQTuSZWBQUqKvQzMNZ1J4nS36XVl2ZujeM6PNXifEZgm3cUfZv2cyB6BvC1xAuXgkzqksEBkWbgwt1ZZ6es4nfP+hDC9dm1LHyY8GiILEahOgebzDj046Yu0crXhvcwhQMpEeEILoHGAuRo7yvMpuZdN1shr0ygXnrQ9C7fcTmyFhCD21h4chm+bXCnHYrEP9jSr8Rlxm3uH7pHOfO5dnPJ1CxZn0sAKuuU9kbFs35qzH4DLEl7uh+tmw+QLQpylNjV6miyCW2pAACTQG4itIe7zL3s07m9unTzDYXpGsM+Y7p/WoKuUZSU1NN7FA7U7u22V76wABCb4nGqSxo4uluYnIr0J9j2WkeoqyoSwQ7eft+2p4FLApSZJaiyRsz+LRjZVGj0K/Vaww2Dz5EhBwjRRTHXDMCILOHvcKEeesJ0bvx0eZIYkMPsWXhSFMueXgICYi+seqzr9h5zYi6Qg8mfNYbJRZ/CDWVKt0HAur7ILNokVpH2r+1gN3hYexe8AG9G9qgUWVgTAxhyRsjmRUmntDE6yS/w+dMg79Kqydo/ihee+010/7GxLVEiydWMjK4pU/lws6dBJsGtXJ0fuF5nLNbJSZYEeR4uzeihoMVyvRrCD9CkOlPrDTU8vBELG6Y9E0P1xF8WREqXi94eIhOYCT+wCFMr5jUNnQb3I+q2XJFEa02MzjJIFks0yM0PasL5pxQHbUDvYbd1kN//CgnlEBOaNDIzVUULmAzitcA4mlaWW9QWTSjhWepOzJe27GNw6bARE3Fpm7UMo/1t/Nd+4vhLvWoV6+ovbEIRK/eLpfrzMBZXRBxSltypYNKpaVsheo06zSIT5buYduU9tigfJIIWTaO59vUx8HaCjunuri26cnQOf4o6qpKN8K1SWmRUW/6DYZiLkq5MPzjwVTXiGRlK7bN9QL3WXTBZv9QO/Ri2PPO5qAHPcePnjAFBmga4Zb5G4+C7K527sf/nq1GKeF/+rgD/Pb56/R2r46zx3NMXB1OqqJXgbuBGyk3yVDuq8tjZ5PVECWhkD0phGXjnqdNfQesrexwqutKm55DmeOvyFJRupErZlQ6dMfNwUUpl+F8PLi68CCz3PQwPw6bnE2FVh/E/FHmvvHaa28wcW20eBgQ07IISPR6kV9fsBwlYOj3v2epJl4bZujjOPDb57ze253qzh48N3E14YUDwBDuT/AlxVFUlPUYwpQvv+TLvPvUabz7RAWhCCSFLGPc822o72CNlZ0TdV3b0HPoHPzNTkIj1yamfPqjOkKUNNHLXJ95HheTn6cTIVaIEpVuqnGmV/+OWCu5jQkEH40SPRA0Dk1xq6ERqemEi/5o7tK18fCoKPzDQLh/MCZ1NSLNs4JIgzv7fjphfofNfVn4uz5oPqMyx57X3pjIWvPgQ8YtvfA2Nc79/sez1UqhytATd+A3Pn+9N+7VnfF4biKriwIoNJXbv0cg/dg8vl4hxhFVKRqPGM9LNdT/njKy5gdO4MFa25jOjcQrXE1WpnjR1tLOtBvxLWuDA/nthRqmwT3jhnhi2nEJo+ESl0wrHSoxsJzn8GoffHwy97XBJCmrH5VrUMe5LNHiSVV5C4FWTLpu5YXggrfrugDClOrV1rh6NTE/AYrsyYGBmB44RXpTj8Zi2E3n/PmLpokEMVi6uFiJXLe3tBMnMP/AViVWF6qIGzfRiZUm01RQtjnt21iJNGUTKx7iVY3pr6k0jrh6OiuJ+e+3AsTTtB5lQtXW96K58nSeM6f+KLO/XcVF0wRQhSefbo9lzvvKueE68RHhhIcXtUcQn5hubp9SLtd+k4DMtojlBcbuu0ZycjIpYrJPvXWLG1eiCd4hVlwGNqWcqZyR+GXDeXLI16zYH06idUM69R/JmM8+om9mhKat54mnncicfgrd0QRTvdpa3eiZc3Wl2DYXtd7UiRU7E23KNm/PbdyXhO5RKHc0jq54OmtEpVCQ3RErBoOWHMB3zmj6uDpgoRLZxUR2MXAlU/p35611V026itR8Ng3W5SxNkyiGBC6aZtY82QxR7F6+go17dJw6l0S6eF27bPiTDPl6BfvDE7Fu2In+I8fw2Ud9M4NZLfU8PTGj0nHU9CN7LbW69SQ3qkvi1bCoS6Ui4/xhVmf1DfG9NjgJO3t7Kteog7NAlX6qYDkI7Z0HLeGA7xxG93HFwQwA/cVAVk7pT/e31lHYv+GYFBBo7k+ixzTuO4aPxo1jXN597Ot0q6HBGL+M4U8OERPOfsITrWnYqT8jx3zGR31ridKiLdp6eJqcxMi5gGBiDSJN44Rny9qmsUFYkYDAUyjdV1WuOW2bKwG1yCP6zRGxapeBCoumXniUEmkkE5iZV23dFI/GWpGYJMqHmcqryzXDy8VCpEHOvm/u+wYuXbpisrtKBMbnD6++Pfb4rCU4yQ57+8rUqOOMwCtcaBBLDvgyZ3QfXB0shBaQob9I4Mop9O/+FusKA2jSQB7+HQLJ+M76iUCxjKy2eYJ33mohVpD/HU1krf8OAfWDqtYQ+gUty1pgZVuZZu9tEy8wuP2xqEX3zi7myUdM/0ZjBmhssC2nNuWx6jmbiIsXuZh3Px/GnJ5lUKvN+cCKcuVUpjLKIU3cPx55iRvKQKokoOeo/1HzKxlNYzw8y5pSxfsvjuqOmVYqEOmeHmVEupoyZcuYBjMybojJX4k6RLKyGS+y5vdN5kBEW5s27WsJEccJCEk2DZrahiJ4sVEyKrsenf8x02sSVZmmeLmVVhLz3ZWnafPqlJoK7s1pqIzZWTmNF9g8dihfHb4hCKmw9HqDd3tlV5KVC2z78N2OvezdW9S+k+lPm5+AbxfOPNMfw19MokqL1bbutHKzwcrKCkvLMlhoMvPk/DKeZ9WideKJOYNSTd5l26ljbP9rHl+93oAM0w/c1dg286CBVhS6HkCQ6Yc7amy8WuNmIdKythLYXH88gJBkRUMtDb2ak01CrHaYX8moKCMmQzPuguwuKk5PJDYilcb/m8GaoBiij6zg65dcsREulXErCp/lu4XXiHz5blrqNq6PpeJywj7bVm0j91+9z8f6AAAQAElEQVRMGTjzy2gGiFXJXh1a4P36Si7Er2LRunMYMkrR5N1tnDq2nb/mfcXrDTIwo7IVr9IaYEYVhBmVDV6t3ciNyhZz97Ci5+yIO/uG6Cvnw+YgugfXAwqWgwgHEmMjSG38P2asCSIm+ggrvn4JVzMAonyWs1tPAR89waI/mRZqNA75v7LNLmnk/KpFrBOrVhmlmvDutlMc2/4X8756nQYZVzCIfGrbZniYnCSVgIDjKA81ufpM2lH8Q24iRge0Ls1pbikKie12v9FS19MD03ODeFjQHTPn1TT2xNSl9cH4H81Mc8lMQ59P39dgY1tOhIZCuFVPZkdczIfvecLm9KQMgmBiLBGpjfnfjDUExURzZMXXvORqI8pncCvKh+UFAxSl5favEbiylkU+ccL3NDg+8z8G5Fri/9e0khU/QAJimH8wtWmqN6K+jTJTGDjn8wXjl/pxMu4KVy/FcHTTDF7/ZrvptYWqVFPatbNHrW1Mm5YO4skvg5Rdv7Ag2Pxn6cZLu5nYw41WvYYyZt4+rhgtqOfSANMkZDjOTt8YMaSD4fwWxvXyoGntythUe4E/lWUT8YrpWOhZU5CitqtPo6oac+ON5wgQk59BXGmquuFhStdSv4UnDkoWsWqxfObfnEkTGUgl7NdRjPO5KOSoKN/uNUa0tMB4NZBA05KQmoquntTVKnnFnn4SXXCCyAumVRAbkVbAlr1KIYZO21unWLZ4MYt/nsfMLz/kxbae9J0ZRIoY/dW2bRg/+/1cKwLZIjWVady6LW3bFrW3xqVKlpLZpU0nxisBBJh+PKqiVNMWNFdGedOdAg6C66UEg5iYVKjK2YtXYCKfIZ7Nn8/AN0koLKxYr0kT09NVWrDO/GpDvFpw8fKirMiavRXb5kauihU7M+6KuHrWNQUMipz0kzqCM1dN6omVFBNuod+ddjcQMbun0LUCNZo0Z8B0wZbSVPHsx+uvPYFYsBDiVNja2ZmDYHGV31a+2zN0Mc24BmKWjGTAxJUExpwn5vhOfvmoN91GreWCEcGlJe9/9gKVEy6RYBBMxMpNOXsHrBG+Gr+Zz2f4YkZVjyZNSovUNIJ1ISjBhUrrgpdXWZF2e9M2bkNLxTkzUtj1ywLM3cPIpd0T6eHWil5DxzBv3xXhdwXLMUTMpqeDNRVqNKH5gOkEpUDpKp70e/01njADQGVrh53qdr25zozxot/EigkEVBZNaW5eeiH/j5ErlxIwN70c9qJe0XLiN3/ODN8k4TugqdfE/OpPvAoNOJoodEf0GQ88TEYE47kAgs+aeinV3L2opjHXlN1v1OVF8NjI5AtK3iDTX1NqqOrmgdKljfEBmP+9Ig3V3LxMaUKoaEOMqQ05+37jNi1NfT8jZRe/LAjGNPoYL7F7Yg/cWvVi6Jh57Lt4mtk9hQ0r1KBJ8wFMNwPEs9/rvPZEDeH1Qj+VLXZ2KnEit4eLgJGLa//CVxkrNDV4dkh3yj1cCkptHgAB9QOow1yFdU/efN0DazEWGK/48d2L7WhUrRIVHWrg2vM9lp9KI0NlRdNRX/O2aa3fkifefZ/2dmoRXGxjjHddGnm4Urt+V6ZsDubw1m2EWzhiK1pQoc+r9K+hRWW8ysZRXjRya0atBr34PuAGGepKdPr4E551EBnFZJEiZhQx/WC8vIr3uz7J4O+PoE8NJOB4OhmoKNPEk8yfjWDZ7S1GtSovwhEDUX8Oxa1OEzxdauMxfAXR6VCqam++mfMGDTRwK1DHceWHLSoLmoinUAtzqyFRh878GI+dq4d5FSTrXq5vPdmrU6QTtvQDhr/yCq+MeJ3R479l6YE49BkqtJXbM27533zkVSZX6Xt5oQ/QcUyfIURqqC1WV+zV4rSwTVsTtyYVBacM9Ac/pa2LB81qNaTPnGOYYkaVBvsqVcSEYCBevNowz2HOuHk4ijI5BRfX5rcI1B03r6pZCJt4ZNMWuHWZqyZ2uHo0QKuIz9fuAVTt9zJPKH5hTGDnWG/qNPKilVcD6nSextFboCrXUtigtSlwo4CP2qE/kyZ0ppJaRcatOLZOfg6PGo7UaNKZYV9v4kxqBirLhgydv5SxbqXR1nSjSUUBVLxmO/hpW1w8mlGrYR/mHDORQqWxp0oVDYgAMiD4LKbp3tkND0dRJqcOlk/w7vvtsVMbubptDN51G+HhWpv6XaewOfgwW7eFY+Foi7oQOZpa/Xj5CQdhAyMJO8fiXacRXq28aFCnM9PMAGg5/BVal85ZcY5z8RrS39RvEIGKF55Ku3Lczn2qpaZbE5QsGfqDfNrWBY9mtWjYZw7mpqvQ2FdBaToJAQSGiw4mNFNWDutrMX1u6nSY/nkAlSWuzd0y7ZJG8JFg06quEih6epY15U0NDOC4eQlJ9EdXU96bOv/MtLI08zKnkRqYf99/4l3eb2+HWowp28Z4U7eRB66169N1ymaCD29lW7gFjhXr0O/lJzC70E7GetehkVcrvBrUofO0o9wS40m5lsN5pUCAJlXl4V8hkMCWdXu4noHok73oZ/pDjn9FEVnpv0hA/eDqLkOrievZMP1lWlezRMwXOapWUdqxBUO+24Tvt12wy7yjdXmHP30+5+n65VClXuBk4FGiE41Y1ezEmwu38PsrtcWkKjLb9mLa8uk839AGdfpVwoNDiL1uxMKpNSMWbOHvt1ywENnQ1OLpoT2oWkoFxkRO79/D5TLOEBbA0UQjiOmynoc7NkpeZbdw5cO/V/LZ042x0xpJijtOQOg5booBuFbXd/nN9w9GNlIkG4gQE7v5t9W1cPdQggFFAKQF+nM0VfQyVSlcPL3Mephv5T4a4vAPMj9N376hQqUuRRmbytT2eIKXJyzGL3g7n3ergvp2pnt8ls5p/2CuiFUL1OVxa9GkYJ2zay7HU59+w6D6lqgybnH5VBARFh2ZOPcd3LQiU4aBS+fPi8k8FeXVhkEkqco0wbOZhTjLvRXL5oYIAoIvCnkIk7rjocyqJjFpBIpXMmbcLnh6ZcovwO4Wjv2Zt34+r7ZypLRY2bsgVo8O6U5xSa+mfL2nmPD33yJoyZRhkp/fwYIm7/jgq/xDglVLo8qRRaW1oV7XN5m304+FL9Qy+2q5p/j0m0HUF0uWGbcucyooAouOE5n7jpvwPsgwXOL8eUEoNUBMzOJbSFSC8jtRaXF55098Pn+a+uK1b+qFkwQejSbRaEXNTm+ycMvvvFJbBFKFyVE70n/eeua/2grH0qDI0B3SceqSXpi+Hk9N+Ju/x7oVaP/0UB1HRT9DeKOtmxeNFFvnaH/e03JPfco3g+qL1doMbl0+RVCEBR0nzuUdN6VgBoZL51GanhbsT0haBqi0InjxoAzKJ50TASGYqtM2ELYtrySCqd9kBorV3fF0VIv0dMICjgoW4lRbDw93pUen3/4LS1Hew7OcuAnpBfV9ser2zp8+fP50fcqpUrlwMpCj0YkYrWrS6c2FbPn9FWpr1Dj2n8f6+a/SygyQk7pD6E5dQi/6Tr2nJvD332PJ9ZoX+XkoCKTuZ+eB62SIXunQ8UlaCv9/KPSSSjxQAspo8eAqVFem/ejF7Iu+SOxRP7au9cFnzSZ2BURyIfYQS95tZ3qauq2QGoeO41gVGkv4oW2sW7ORXUfCiQ3fwawhTbC6nRGb5m/x17FoTh/0Ze2qNWzdf4K4yH0sGO6OMvyZs2qo/79VnAg7wOY1q1m/bTfzBlfBwn0yQfoMMsRTeeAkN9NEZM4vhnbHrkxYdZyzUcHs3bqOtRt3oTtznnDf7xjQyDIzm4bG4w+LFRoh41Yo37S6PWmW7jqXGPEkmmFMZcdbVcVUkVkk75eYpN/foxc6CBkZWbsRo0HPzWvnidBtYfHkobSsrEwWeQvfy2stTSf6m9tiuMKyfjkpF1yPts5L/BZ8iiO+a1m/K4Sok2uZ8L/p6DK57vuwrhhqrOi39AoG0T5j0mqG2OUnrxg21zRm/GEzq1uh33Abd2m6zo0hXZGfuoO3st/p5293xfmtm73CggMxnIs4ws4Nq/FZvYGdujPEnVzHpO5OQuf8dMybVg634fPxi75AxJEdbFi9mnW++zl+9jynfGfzvxYVc9hdS52XfiP41BF8165nV0gUJ9dO4H/TdWbm+n18WFcDVv1YesUg/MFI0uoh5I/KgY7jVhEaG86hbetYI3zzSHgs4TtmMaRJpt2KkmPdjFcWHCDmXARHdm5gtc9qNuzUcSbuJOsmdcdJqJK3tVnX2uZfEmKyr4GLS/qS1Ruy7t/xra3DS78Fc+qI6KPrdxESdZK1E/7HdJ1etDMD/b4PUZqu9JloU59JY8fbzpnstHh9cTST0RE+aZypmKY2H+w1l791+nvam7qeFvfJQZl5A5lkCrC0NP8yJDPNn0+bmPuRtrC+79CRcatCxXhziG3r1rBx1xHCBesds4aQhResafbKAg7EnBO23yls78PqDTvFGBHHyXWT6F4YwDsAyYQHRqBMbxadMwi/Syfu556ZQfYDq/1hrOix1En9r7RabYVTkzZ06/0Mz/R5kg7uNSj0L4g1NtRq3oWn+vSgg2ctbDPHvjt0V/K16Ervp/vQzbsBFS3uyCES1JSr1ZLuffrSq3NzapUTScXYLJ2a0rbbU/Tu0QH36taZg3IxCj5OWcpUxbNrb3p1cMFee5cNV2xZHJsXuxp1IXbXYlfLi449+/JM3550dK+OtbrYgm9nVHT26kTPvn15qqs3jSqXuX0vz1mZqp507d2LDi72uQLuPNmKdamxqUXzLk/RR/imZy3bYgZtuUVr7Wrh1bEnfZ/pS8+O7lT/RwByy8z/qgxVPUUf7dUBl7t2kvxruLepGmxqNafLU33o0cGTWgUNPlo7anl1FLZ/hr49OyLHiHtrBSlNErgfBP7JMH8/9JAyJQFJQBKQBP4tArJeSeAxJCADoMfQ6LLJkoAkIAlIApLA405ABkCPuwfI9ksCIBlIApKAJPDYEZAB0GNnctlgSUASkAQkAUlAEpABkPQBkAwkAUlAEpAEJIHHjIAMgB4zg8vmSgKSgCQgCUgCkgCmv+aWHCQBSUASkAQkAUlAEnisCMgVoMfK3LKxkoAkIAlIArcJyLPHmYAMgB5n68u2SwKSgCQgCUgCjykBGQA9poaXzZYEJAGQDCQBSeDxJSADoMfX9rLlkoAkIAlIApLAY0tABkCPrellw0EykAQkAUlAEnhcCcgA6HG1vGy3JCAJSAKSgCTwGBN4rAOgx9jusumSgCQgCUgCksBjTUAGQI+1+WXjJQFJQBKQBB5DArLJgoAMgAQEuUkCkoAkIAlIApLA40VABkCPl71layUBSUASAMlAEpAE5H+FIX1AEpAEJAFJQBKQBB4/AnIF6PGzuWyxJCAJSAKSgCTw2BOQAdBj7wISgCQgCUgCkoAk8PgRkAHQ42dzkG2WBCQBSUASkAQecwIyAHrMHUA2XxKQBCQBSUASeFwI5GznPQ6A0ghZMpYPpSkNpQAAEABJREFUfjlKes5a7uV58hre8fbCyyv/3fuNFfeythLI0rN3Une6T9qLvgSlipVVH8fOuUs5dM8Fi9r1e5nUvTuT9uYnXE/czrksNVVsIHrxy7Qd/iuxRlHuP7Tp906ie/dJ5NvEf9wOA5F/vIqHQ1ksrLyYqMvp8XfDqoiyxlh+Hd6W4b/G/mPN73vBQn3qvtd+HysogW0MZ/j5pba89tfFfPW5Pz6Zb1UyURKQBAogcE8DoMTdE3jp9e/4fU/0/QuAyrgxcNx4xo8X+7iXaZgYQkL9IYxTrsX+0WDPApp6v5ONXIsOIST6Gvc6Pkjb+wXDxq3iTM459l41x3iN6JAQoq8Z75SYtpcvho1jVWbFN8+fJCjsAvqMO7M+zCnGa9GEhESTXxP/sd6GCJbPWkbK08s4dnIj77lqc4m6G1aFl7WidstutKxtlau+h+rCWIhPPVSKllyZYtsm4ybnTgRx6uKtfCu5Lz6Zb00yMTcBeSUJ3CZwzwIg44U1vD/Sh1vO1qhuy7/3Z9oaePd5hmeeEXvf9tQtr6Fc3fb0Va7F3rdNLUiL59DKBXw/fTa/bg4lwViAGimRHN6pIzYt676RK6F72Rt6xRTE3Ig6wu6QC6RE7+WPH7/nh8UbCc0lLIlT235jzg/z8dFdMpXJkmT6Tr+AbvVCfpgxiyWbjufQ4wZRR3YTEhPBrl/n8vPao1w1Grh6fAvL5s1k5oLl7I1MNokgNZqAo+dJS7/Cyd0HCE9UGmPkWtgO/pz/Pd99N5slG49x1WDOzo0ojuwO4UJKNHv/+JHvf1jMxtCE3LolnWLbb3P4Yb4PukuKvMyyub5SiQ44yvm0dK6c3M2B8MRMGRmkxezN5LGBY7l4QPoFHasX/sCMWUvYdDwhs0wuwaaLG0WyTeeCbjULf5jBrCWbOJ6nHlFRAWxN4kk6tY3f5vzAfB8deZtouHqcLcvmMXPmApbvjSSTtLlgnmNa/CFWLvie6bN/ZXMWR2MCYfv3cuJyBjblMoi9kErp3PFPppQMUk778ssPM1mw8jDn9JnJpq9CbGi6X0BZtSXOHu3xcLY05VIOhTEvSVuN18LY8ed8vv/uO2Yv2cixLKe6Zz6VRoxuJ34nc/qFkYST+0z9zKg0psC+m0Lk4Z3obndWjFdC2bs3lCtKweLomBzOjt/nMHPOH/jFXBN9cBdHzyuFlYrz7ulcDFzLolmK/23hZGLO+xn594F8bJOzVFJBPpmpe0zELn6d+zNrj1419ZsC7ZqZv9A+nrNieS4JSAL5Erg3AZAhkiWvv0dg33lMaG15fwOgfJtxO9F4YSPvtXah67s/s3m7D1+95EWzPrMITr2dJ+ssPep33ug9htWXswZBPfunDWDAtP3iNZaBmD/eos+gfnTpPJKfNm/nr0n98WrzHtuThARjDH+97In785/z9+YVTH6mAx/uSiZ7cSTRj886NaHTOwvYvHMdM1/1xvWZuRxTgi1DDH+89RS9OvXh7SVr+fn7P/H7Yygebf7HDxv2iEF6PE81bck7vtcwXvAVA/YurqQGsPD9KfhE6jk+uzcuLV5mxlo/DuxaxmcDPPEYvpKLohmGmD94q88g+nXpzMifNrP9r0n092rDeyalwRjzFy97uvP853+zecVknunwIbuSs7Um+2O8gO/MOey6kkrAwveZ4hNpHpTPLORZE49t/CF4tGjzLr6Zk0Oi32d0atKJdxZsZue6mbzq7cozc4+hNDlbrumkCLYk4vdZJ5p0eocFm3eybuareLs+w1wTPCGgMLZCy5i/XsbT/Xk+/3szKyY/Q4cPd5HVRGP8Xwz1aMP/ftjAnh2/M/6pprR8x5dr5P0YubDxPVq7dOXdnzez3ecrXvJqRp9ZwaSmnxZyv2JjrJ4Tf45j9PfbzZNwHhHpET/zXNc3WbRpA3NHdaBZ92/QmfwwvVAbKmIKLGuIY/no3oxeHqdkozDmxW+rCFyPz6a3SwtenrEWvwO7WPbZADw9hrNSONU98ylUxP35Bk8MmcMJg0l9MJxi3rBefLIlCUNhfTc9it/f6M2Y1ZeFhc1l9funMWDANPaLwLJIHeN8GNHcnX5T/mbr2mm84N2WXs/05rPtJoOYBWYdjVfZ8XEbGnZ4m5+37mb1Vy/QvNVI1mQGS+kF9YE8tskSJ3odhfmkSfenetGpz9ssWfsz3/8VxpVC+pIpfyF9/Ha98kwSkAQKI6Au7Gbx7qURMmM4kxNGsmhyW6zu6/JPURqlse+r0cw3DGd90EE2b9hB0KHZNA+cwAc/RxVVON/7qVFantsQxI6169i7eyresSv4a18aaX7TmbDChve36Ni10Rf/vZ/RNO1mZgCUTvCMd5ie8iqbjx5i49qt+AcsoUvIJ4xfdj6zHj1JTT/E13cTB3eMJWH5Wsq8+gd71q1kza6DLB5iQ+jB46hrvMqS+QNxsu7Gt/4b+bBJONt3XKT9tD3s37CCFev8RNDWiStCzhE95k9qFNrnNhC0Yy3r9u5mqncsK/7aJwKRNPymT2CFzfts0e1io68/ez9rStrNfAIgdQ1eXTKfgU7WdPvWn40fuqEV0o3X7Rm6NkDwWM++vd/SNm4ly/eLECc9mBnvTCfl1c0cPbSRtVv9CVjShZBPxrMsc+IQxXNtqQWwTQ+ewTvTU3h181EObVzLVv8AlnQJ4ZPxyzhvLIJtmh/TJ6zA5v0t6HZtxNd/L581TSOriUm+y1hb5lX+2LOOlWt2cXDxEGxCD3Jcn0s1SNvHV6PnYxi+nqCDm9mwI4hDs5sTOOEDfo73ZPymv3mtQVlaT9hL8O/DqJpPTzJet2XgSh17Nm3lyIG5tAubyiTF/ukni7RhgWVzqlkE82K3VbywPrl9BxfbT2PP/g2sWLEOPxFcdLriy6Ysp0qNunufwoLmA5+jXsjf/BmUbmpJ+om/8TnpxYDnq3Lwq9HcVd8tUMdUdn/1IcsrjGVHwC42bDnCkTktSL1gNOmQ95Ae8gMfzrzO4FWB7F+3mu1H1vI/9R98t/QMStxWYB/IKyjrugifNGXTJ9H0Q198Nx1kxyRL5hTVlwpsq0maPEgCkkAxCOQzbBejVI4sSX6TGDa3PJ+IVQLX0jlu/Bun6afYsSeOpgNG0LaCuWkWtQcxooc1h3fs+0caaRt0ontdC1NZdZX61LVNITFRT/jufcS5PMMLntame9oa/Rna3d78T2sbz7J9Zyhly11l8/SJTJw4kUk/6rhpfZODew6b8iPCibpezamkVi7L0tClBtE/D6P3qxOYs/o0nt/64TuhjXIz965twts+R1jSz0DA9tX8/uPXTNsQiVGv51ZWTm0DOnWvK6YbkaCuQv26tqQkJmIwhLN7Xxwuz7yAWW0tNfoPpbu9SQmRueitVINuPNWojCmj2qEh9SskcTXBgPHsdnaGlqXc1c1MF+2dOHESP+puYn3zIHsO540uTMXJn+0tzm7fSWjZclzdPB2F3cRJP6K7ac3Ng3s4nFo4W0P4bvbFufDMC56YLCNemfYf2h1zE6FsQxdqRP/MsN6vMmHOak57fouf7wTamE1sVkwc00/tYE9cUwaMaIvZlSyoPWgEPawPs2PfDZGj6M2ixWCx6lDOlFFbsz8vdtJyUAS3FMOGBZY1STMfimJe3LYifLHJ2z4cWdIPQ8B2Vv/+I19P20CkUY8+y6nukU9pXQfyXJPT/P3HYbHKms7xv1dzpvVA+jmG333fLUjH9GNs331OrNa+hKuVwk5NlZ7D6FNLo1zk2Y1c2LOHE9V7M6idnfmedVu+PHyene/XRSlRUB8wZ77zWJRPmkpo6+LVvJJp/CjKrub8BfRx0015kAQkgeIQUBcnU4F5DCeYM+Z7IssZ2TnxZV56aTgz/RJJ9JvJq2/9THB6gSXvzw3jNa4lgW3FCqaBylyJmgoVy5OelGi+LOqYkZErh6qMJZbZq1oa1GrEKo9BBEHXobwtdtn31FSqaGsawDAmkJBoRJ2WQGxMDDGmPY6yngPp62GfKV+FpVXW60ILWk5ci88nnbEI+oWPBrSmbjVXhiw+yZ2fRPZ93ZtGNRrRZchYvl/hT6JFOUrlzKgqg+VtpdGoTUqL1w3CNia17bitdiUq2or7OcsXcq4qa5mDhwqVyoiCzJiQQKJRTVpCbGZ7Y4iJK4vnwL54ZEUfeeTmz9ZIQkIiRnUaCbFCholdDHFlPRnY1wN7CmdrEIHedcpje9swqCtVJKuJFi0nstbnEzpbBPHLRwNoXbcarkMWczJPjGa8do0kbKlYQZnyMH/UFahYPp2kxBTzdRFHjV1FKmaj1QidRBCXlCxKJRZpw4LLiuKZW1HMi9tWRVzivq/p3agGjboMYez3K/BPtKBcTqe6Vz6lbciA/h7E+izDLzmI5atj6SB8pDL/pO9mkEGOT4E6JpOYDFblypv7p1JEbYNNOZVylmfPEH07ydy3NbdvlRZ9NeuyoD5wO3fus6J80pRbZYmVpVmfouxqzl9AHzfdlAdJQBIoDoHs4bk4me/MY4Fzy550qK3lRkoKKWJPTReDUnoqN26kkW68s8R9TdE44mifQVxUFOnZFd0kKuoiZR2qkJ2UeaJSqcSAeAt99p81pXI1IYWi1dbiVLUKxEcTnV2RnnPnrpiWyFE7ULmiltIeI5m7eDGLM/c5M2Yw+y1v7vwkExUUQcX+s1nnH8ul2MMs7mfk78mz78hqiFzE+MmBeMwO41JcGP47VjKtjzNGEYXkmgzuKCkStE6Y1Y6+zUd/jnNXlIV9cf8uNrVDZSpqS+Mxcm52excvnsOMGbN5y9uiBJLVOFSuiLa0ByPn3ma3eM4MZsx+C+8yhbPVOlWlCvFE3zYM+nPnyGpiclQQERX7M3udP7GXYjm8uB/Gvycz20+8xsuhpcbREfuMOOE72QaGm1FEXSyLQ5XyOXIWfJp+IZ74bLTXiYpJwL5qVYpjw4LK5qytKObFbatQiEXjJxPoMZuwS3GE+e9g5bQ+OBtFXy7KqUrsUxrqPj+AVpc3sXzeb6y62JUXeouV06L6ruirKjXcEiudWSqlXk0gpejOCqVqUqeGijNhYWTHuSlhnIrJNk4OrBrsqzigvnCWuGzTGzi1ajozNoSb+3eO3MU5Lcon88ooyq5588trSUAS+GcE1P+sWGYpTR0Gi6dFHx8fzPufjO1oi23HsSxb+CaeYt5LCd/D2k2BFPAzkExB9+hLU5Nevd2J/nUK84LEU5wYrs5tmcK0zRZ069vujkpUlapgrwpj97YYMTAauXZoDot3F+f1hhrnPs/hHb+UqYuOoYRMCQdn8MOGq+YnUvHaqcfT3lz7azJT914yBVQ3QuczyKUqHaeG3qEHhsus/fhZnh/7J1FihC5TpQH1q5RFbVXelFdVqhRaQyo308TlzRRSDBqsbawoJS5To9YxcaYvKfo09EVNBmpn+jznTfzSqSw6JlYxjAkcnPEDG65mTSlCYM5NVYpSWsFbI+QAABAASURBVAOppopz3rjzXF2lB097X+OvyVPZa/qzqxuEzh+ES9WOTA3Nb6K5U4Y5RU2VHk/jfe0vJk/da/4LrhuhzB/kQtWOUwnNqEJhbNXOfXjOO56lUxdhbuJBZvywAXMTDVxe+zHPPj+WP82gaVC/CmXVVpQvpzFXn3nU1OxFb/dofp0yD7MrnWPLlGlstuhG33ZlMnMV/nXryCK+Xhcngk0DcesnMXNXZXo/11IEUilF2rDAsjmqVBfKXF/stgqFxMOLAY21DVZmp2LdxJn4puhJK8qpSupTQn919X4MaHuZ3yct5vqTA+lhKxI1NQvvu6pKVLFXEbZ7GzGijxivHWLO4t0Up7eirk6/IV25suh9xi/XEX5yD/NGfcqqK/n7fcVuT9EmcTXT5wWJVUDQR/vw5ZjPWJX9y22hbwm2wn3yTkGF27UYfSklnD1rNxH4QAbdO/WXKQ8lAalUPgTuLgDKR2DuJAPnVn5E/2GzyPotZe779/pKi8u7PzGzSxQTWogneMdK1O63Atu3FzPjOfs7KlM79OODd+py4M0mVK3mRN3BB2n6ZCO0d+S8M0FTZyQ/zurOmXFeVK1cmZpPb6KiZzU0pqwa6oycx4/9kpndpQYOQraTxxhOeH/FrLcbm3LkOmhqMnzqpzTZN4JGjtWpVdWZTousGD1jtCmbtl5z3Cy3MtrFnTEx/XlvQBmW96+Dk3NVnFp8xLmu/XE3hhN6Ot2Uv+CDotePzOp+hnFeValcuSZPb6qIZzVN/kW09WjuZsnW0S64v+crgsT8s5lSNXUYOe9H+iXPpksNB6o5OeEx5gTeX83i7cYaU5biHhS2837sR/LsLtRwqIaTkwdjTnjz1ay3aaxR2lAIW43Q48dZdD8zDq+qlalc82k2VfTE3EQNNYdP5dMm+xjRyJHqtari3GkRVqNnMNozj9W1Lrz700y6RE2ghaM9jpVq02+FLW8vnsFzBbzSy9u+Us0acXVsM6G/g1j1WIPjuEVM6miJpsFLRdqwoLK56lDaWiBzi+K3VdOAl94bQJnl/anj5ExVpxZ8dK4r/d2NhIeezlXlnReKPUrgU4oA8YDw9MDOlEq146mBXbFW0kSvK7TvilXVfh+8Q90Db9KkqvCJuoM52PRJGmlNhYs4qHEeOpeloyqxcVRbGnu9wML05njbl0KTj2uqa4xgzpxexE9qiVNlJxwbvcI+16n88EaDzP5NyT6aOows0CfzEaXkL9Cu+SicR4Th3Eo+6j+MWQ9m0M1Tu7yUBP47BO5xAFSG3oviiV/UmzImBhrqjt1P6vlF9DYnmFLv2UHbjM90Nwia7CaGz0yppRszbEkQsREHWL9qJ8djw/Gd0p0q+bbUjk6f7+fsuUC2rhZ5j69j1h8hnDXpr6HhuIMk+42hTtaYU7orc6MTWD7AUlRmQf0XFxIYeZJd67YSFObHym2RxJnKKrfrMmiBjthofzYu92FPWCyhK0bhaSXuaRoy7mAyu9+tKV7BiWuxWbX4gA3hZzm27U+Wrj5EZORuvujmIO6A2vFFlh0LYduKBYxqVZcXloQQFbIDnxWbCT4TwvKvF+GfHMAkVy2ahuM4mOzHmNtK03VuNAnLB6BojUV9XlwYSOTJXazbGkSY30q2RcaxKD8DqR15cdkxQratYMGoVjS5g0cnZp1JwmewSTIWdQexQBdLtP9GlvvsISw2lBWjPFGabGpI9kFTJNu6gxagi43Gf+NyfPaEERu6glEmeEKIRSFsldv1X2RhYCQnd61ja1AYfiu3ERm3yOyDVi34YEM4Z49t48+lqzkUGcnuL7rhkI9/lG48jCVBsUQcWM+qnceJDfdlSvcqZptp3ZgclMyW1xzM16Le25vG1L4U/1WsDD7OrtWb0EWeZvO4NtgiPpoahdiwNIrfFVy2DmP8kvEbU0cIonDmxW6rhhovLCEkKoQdPivYHHyGkOVfs8g/mYBJrvfWp0xaqynv5EiFOv0YLAJCU5JyKKLv2nX6nP1nzxG4dTU7jx9n3aw/CDlrtmvhfm8g+nAw1kOXcvziTfTJcRxZ0At7gy329hql5jy7ljqDfkIXE87+NSvYcjSK4yvfxM3SbNfcY0KOPiACl2zbiAB6guC3462qJtkWhfikWffdvFvzthMW1pfM+Qvu45q6Y9mfej53nzZpIQ+SgCSQk8DtHpcz9T9/rsbauSktW7lR205bZGtKV6yPu1cjKpcuMusdGTS2NXFr4U4tm/xRWjo2pkXrVjSrYVP006NFBeq4t6Z18wY45NHFwr6BkNOc2qZf81pg36A5rVs2xdk6/3rvUDRXggbbmm60cK9FAWrfzm1hT4MWrWle2zafif52tttnljg2bkHrVs2oYaO5nfxPziwdaSzqbtWsBvmJKpStxpaabi1wr2WTj94WYvJ1p3Xr5jTIC5o8H7U1zk1b0sqtNsVwpTyFxWWZKqINLWhcpYy4yLlZFG3DAsvmlKOcF8a8+G1VfKx565Y0dbbOh5lST2F7MX0q6QLREfuZM30dlQa/jHcePxfhfuF9t3RF6rt70ahEndVAvM97dOv7PsuOnCE24jDLPv6WLWU786TnHQqQ9VFbO9O0VWu86lbEIivxbr4L9cn8BFveu76Un3iZJgk85gTUj3n7ZfMlgceBwEPTRv3x2fTz6sWcjDeYMbrZ7ZXb+6qhBS0/+onJzY4yvnsT6jbryadBzfhixXc8ZXtfK5bCJQFJ4CEmIAOgh9g4UjVJ4FEjYNFqCv4JCZzZNI7W5R5c69QV2vDe7weIvHqDtJTLhO9dxJst7f7BSteD01nWJAlIAveXgPr+ipfSHwoCUglJQBKQBCQBSUASyEVABkC5cMgLSUASkAQkAUlAEnhUCBTWDhkAFUZH3pMEJAFJQBKQBCSBR5KADIAeSbPKRkkCkoAkIAmAZCAJFExABkAFs5F3JAFJQBKQBCQBSeARJSADoEfUsLJZkoAkAJKBJCAJSAIFEZABUEFkZLokIAlIApKAJCAJPLIEZAD0yJpWNgwkA0lAEpAEJAFJIH8CMgDKn4tMlQQkAUlAEpAEJIFHmMAjHQA9wnaTTZMEJAFJQBKQBCSBuyAgA6C7gCeLSgKSgCQgCUgCDyEBqVIxCMgAqBiQZBZJQBKQBCQBSUASeLQIyADo0bKnbI0kIAlIAiAZSAKSQJEEZABUJCKZQRKQBCQBSUASkAQeNQIyAHrULCrbIwmAZCAJSAKSgCRQBAEZABUBSN6WBCQBSUASkAQkgUePgAyAHj2bgmyTJCAJSAKSgCQgCRRKQAZAheKRNyUBSUASkAQkAUngv0KgJHrKAKgktGReSUASkAQkAUlAEngkCMgA6JEwo2yEJCAJSAKSAEgGkkDxCfxLAZCRq8ErmPbBMPr16EKnzt3oPXAkE+b5EpFSfOXvSU5jOunGLElG4rfP44spU5jy5SL2Xcm+kZXhgXwbz+9mwRdCB0WPQvYvF/px6X6paDzP7gVfMCVP/Z9//iXffD+fP7aFctXwQHA8vJUY49k+z8zoy0X7/n098/jyFb9FfKnY74t57Ii/X45ibnbi4V/NdX0+lT+DUs2J/8njwzEG/CfR/UeVTr8Uwqbf5jLj22nM+mU9QRfS/6MtkWqXlMC/EAClEvJjPzxa9mfMd7/gs3kHu3ZuY/1fC/j89SdxazGcZWcehAPqid0+jSHd3mX9zSxsV9g04wMmfPopn83czeWy/wIeocqNPXMZK3T4tNB9It9uOUuZ+6XijT3MHfspeXWYMGE8Y999jUFPuFK/3cds/5eCRIHp39+ubGLGBxMEo8+Yufvyv6hPfr6cit9PH5l8eeLU9USVvl+OojQ7jSO/KByEv0xayIHE+1mXUl/B+93feTjGgLtvh5RQNIEk/Gc9h0stN3oNeYP3PhzD28P64NnAi9dXxvC4P9/xGHwe+EiVfmw6//tgDdFpGaita9K6z0BeHPQMHevbolEZSQ5dzOuvzibsfnpf+kl+GeJJs+4f8uetmriWybR0+hVKNx7A0JdfZtjoQbTNSs+8/WC+9BzzDybZKGpTlcK6kiOOjvnt1fBu44El9+ejP+ZPsFkJSllXytShMva2lmhVos6MdK4cnMaorw+Ji8dzS79SmsYDhvLyy8MYPajtvwOhQF8OQxd8DcWNtPU98bS5j+oZYgkIPmeaMFSWzWjuanEfK7vPoh+KMeA+t1GKNxFI3jaOF9734VRKBqWdW9K33xO42KnJSAxmwetj+Pu+La+bqpeHh4DAAw6ADJxZvw7dzQzQVOWl33TsW/MHvy31YefR/XzXxRbhflz3+5Vlx9Pz4LnBhVNBHPTbT1DUNdNgmydD9qUh5SIRQQfwOxhCbNKdkZQhZj0L/zzGNYOaaq6eOGkyi2ob8uI3C1m8eDE/j+tOxTx00hMiOXrQj70HjxJ1La9+mTLu+LrBueMHhS4nuJh2x807E4yXCQiMMrVPZdGOqUFniY+Pz2ePYeM79clS/U5Bd5Ni5HJAIFEKOpUFbb8M4KxJh/NcTEgkZv1rNCylgoxbRPjtyb+i1PMcP3SQkPgbue6XjKGBlIsRBB3w42BILPmYMlv2jQunCDrox/6gKK4pemffyXli5Mb5k+j272HP/kDCrxRsEOON85zU7WfPnv0Ehl8hv5zahi/yzcLFwl9+Zlz3ijkrynF+o0j7G29cIMz/IP6iHn2OksU5LdCXE3ToTis+qqaCqxcNtHDj3HEO7TvIiQv5tcZcW/E4mvNmH2/44x+q1AXaBiLYKpd9p/AT0e5TQQfx2x8k+lOBRoO0S4QH7jPZIigif1vkriiV88cPCZ+JJ7f3ZeW6UbBNihgDsiQImBwXY8HBExfz9Q1E6HnjQhj+B/2Fn5XUqtm1yJP7RiCFrb/8yZlbGWIqeoFfD+9n9Yot7P1pIJXVwnpX97FDd+u+1S4FPxwEhKkfpCIZJF5PzqxQjVotJtHMK0o34uWxY3hxyCuMGNGdutm3kjj669t0retEtYbueLdrg3ttJ2o/8Qmb4nMPmoYLe5k1sjP1qjhSz7017bxdqelYjycnbMKc9QbrRtSmUrPxHDCN10Zif+5DlaYfmLRIWjGEarY22Ng6M3Rllp6QesqH8X2bULlyHVy929FeyK1duSpeQ2dzMMFoKms+KPJrYWdjg13T91m9czovNKtG9abeQhcXajUbwu9ncutsLpfjqA/A/5geESKiqe1Fc/sHbCKTKnoC/I+hNylRE0+vyiIwNd0QBy2O7dvjUlacKluGksnAyW86UVG027b6UBZunMyT9WvRtFUbOo5awQWBqPgMFaEGLuydxcjO9agi7Ofeuh3erjVxrPckEzbFm4JDJZeyJx39lbe71sWpWkPchW3auNfGqfYTfJIn3zXdAka0qU6lqo3xatOBDmL1rL5YWWs6cCYHrymSMvdrOhaMaEP1SlVp7NWGDh3a4FFfrMA1HcjMXBmTWDGkGrZKm52VGnwfAAAQAElEQVSHYnaXEtrfcJ4dXw/Eo7ozjZp707x+dRr0+IztsTt4t7EdNjZ2uLy3q4AJVqmrYF9OC/InRKyyIlYRG9dN58dBblSr0ZRWbb1xqd2MIUsj/xHHTEq5vvQhOo4mK36gwcHNk9qaXLfvvEg6yq9vd6WuUzUauou+0cad2k61eeKTrH6aWcQQj++UZ2lcxYn6Hm1NtnCv50hVz1dYfDw1MxMYTn5Dp4o2ot9WZ+jCjUx+sj61mraiTcdRrLiQLPp8rWL3yXzHgBvrGFHLbI+m769m5/QXaFatOk2Fv3m71KLZkN/J2a0N53fw9UAPqjs3orl3c+pXb0CPz7YTu+NdGtvZYGPnwnu7Cg5CsxsmT+4jgVSuXk0xj7ON29LewTzOWpQujUYlqlVZYW2tnIhzuT2yBMxWf2DN01LPoxlilVGMWmdZMqQt/Sb+SdAVc1Bg0/VjlixZyII5U3mpqVZolYLum750HjaL7RHXybCsjHNVG0pxkxjfqQx6aU72qzJDzHJebf8E7yzYSWSKBmunmiKY0ZKREsmWL1/gxVknMaSfxl93lmspegzKeC3cPz01Gb1zA1GXePV06AgXEq9z/UZVGmTO8Gkhs+nXaQBT1x7naroGK4caYnIsi/rWRXS/vsNTA37kpFl9SA/jyJE4rl2/TtIFH97p8yFrzpejsk0pVKKuG6eW8fE3O0RdBW/pp/0JNv2uRkWZarakBhzk4MG8+yGOxeX/bFuw5BLcUTgFXxHPsKAu50bzphY5Cus59fvv7M6a8Fxcxb1kdIcCSBDtTjbqmP7iJLbEppKhrc3gt57D9ngJGIppOWb5q7R/4h0W7IwkRWONU81q2GozSIncwpcvvMisTOApum/o23kYs7ZHcD3DksrOVRGouRnjy9RBLzEn8z2qIXoxL/d8nZ/3x6MXPlS3fm0qW2ngVgLHln/AgPfXiTaIzRDN4pd78vrP+4nXC3l161O7shUabpFwbDkfDHifdQkin7Lpj3HoyAUR0F/nRtUG5oCwRPZPYu+EXvQd95ewdzqqsvY4O5UibssUBj4/gY3h17iepKdGIxdKK/Xl3RUbFejLBqL8gzhv8ssMAqe9yNg15yjvYINp4e7GKZaN/5asObi4HPOqYL5WVgsDMK8WlqZZcw9KmW/kf0zR8U3fzgybtZ2I6xlYVnamqtlo+E4dxEtzwoQHKEVvcHByH56duIoTiUbKVKpFvep2WAhbXAn4hTdHfE+oqX2QrDtEQMJ1rotXtrrpLzJpSyypGVpqD36L5yqeLkGf1HMsnzEgPewIR+Kucf16Ehd83qHPh2s4X66y8DUVZNzg1LKP+WZHqqI0JO1lQq++jPsrmCvpKsraO+NUKo4tUwby/ISNhF+7TpK+Bo1c8rWqWYY8PgACtnTs0YbyajEMHPyZiYs24rvia4a9/wfx4s2ATcthDG2Rc9x7ACrJKh44AWH+B1un7dOT+erZ6lioMjAmhuIzeRBetRvz5Fs/sis2LZcy+sBpjJy4iytGNXbtPmFbRBwxMZHsGt8SK5WRa3sXsCQgHYzxLB09il9PpZKhqcyT3/gRFRtJdMQGXq8vAiljIn6/L+cE9Rjls58v2pcWAQmoHQbyy4kIQpcMFjIui1dP5qdijUMzPGqJCdIQyg9vjGNTvKhDU4Unv95L9LkoouNO8PfwhqINRq7s+Irvtt4w650YQMBpkVdcGa4kU+PtdZyMjSZatKOjpUpJ5UL4KfFd8HZdF8gpk4gMkn0/pqO3N95599ad+WjzzYKF3O2d6zoCzUqgrqQmbs0fLPv9F36aNZUPB7enw9ubuCxWdVSlGjJ4eGfQh6A7dkOEeGCICyXasT/frjlEkG4zn7WNKhFDY/xSRo/6lVOpGWgqP8k3flHERkYTseF1zKb04/flJ0jXBzJt5ER2iWBRbdeOT7ZFEBcTQ+Su8bS0UmG8tpcFSwJIF2Hc2VW/skl5n1+qFZ/7x3I6LIL42P182b2mWFX0oCHxJmLGs6v4ddMlUaIUrT73J/Z0GBHxsez/sjs1xQqTR0NEOZNxMF4OIDDSIMppcGjmgeIulMD+6cd+YMyMQJIzVJRp/Cp/h54Vvn2GnRO8uXVkP6duCdHaunh42ImTfDZtvYJ9mWR0upOi7aJcRjpa1w/YHB5HVLSObzqWNfm+4VwEpxONwnbF5Shk5bvpRV3HuaU8UAidPL0q5FgtzFtAL4KxkUzcdQWj2o52n2wjIi6GmMhdjG9phcp4jb0LlqB0aVL2s2ZHEhUc7Kja43t0sWc4FXmSRc9WFPIzSD0RTGiaIl9PiO4YN5T6DXGERjvS/9s1HArSsfmzDlgmBhS/T5peP0eaArDsMUBUkRgQgLlbG7iSXIO3150kNjpatKUj5m59gfBTSmSczrEfxjAjMJkMVRkav/o3oWdjiDmzkwnetziy/xRms3pQkFlFdXJ7IAQ01H19Fp93rYQqKYD5I3rxxPMf8Xe4BS4vTGP9qg/5j/2U7YFQe9QqeeABENo6DPvjIL4zR9C+WlkxGGdguH6KLbNH0aVpc4b9ehK9iXIaexYsIkhMhJRqwhszPqVjZQ2IgbPVa4NpUUpkSo8g5FgKhrBf+HHDZTFxqSjfbRIL3mtBBdEydYUufLpiJ/sDQjm98X0aaS2xd7xMZEQ6GaLmUk3b0k28qqlhb2maCAJCb5nSLZp44i7k6w//wqKDySJNjW3PL/j5/Vbm3wVZ1KDP+y/hJmIrDBc5ciAM5ZMmBt0Q5bWDGKLt+3zL0ik9qF4aNHZ22KiVHGqxglRFOSlgTyPI/yg3Mwq4nZUsJkZ3D5usq3v+nSZenxzNVCL99B+89+IgBr80jP+9/THfLjvEeWW2U9vSfOyPfOxdGuOlQIKiDSY91JWfZs6m3/mgTwtcm9XB2r8kDA2E/fIjGy4bQVWebpMW8F6LCoKmmgpdPmXFzv0EhJ5m4/uNMOxZwKKgVGGbUjR5YwafdqwsVmrU2LV6jcFm5yAi5BgpKJ9MoOk6Zg97hQnz1hOidxNBZCSxoYfYsnCkksm0m3Omo5s9jFcmzGN9iB63jzYTGRvKoS0LGdlMMbriLgGEKhxUFjTxdEe4C2nFtn86AUv/QKf4tqYaL347nWdrWoC6Am3GvM2TymOp0EZt0wzPRub6xGWezZKCfTkE/6Mpgo0Q6dCX75ZNpIujkKOpQIUs2daVcLBWk1Yijtz5Eate/sFXRd8Tddm64tVA1HNnLnNK2h4WLAoSqzOILv0GMz7tiLlLt+K1wS1MDNMjQhBdGqy6MnVvGNHnrxLjMwTbuKPs37KZA9E3zO2yq0RFMRxgvERgULQpaEFdmafnbOL3D/rQwrUZdcQgkFZsmwgVRVCddwyANIJ0IZi7tT19vl3KlB7VKS28zU68zlKLYqitcKhiA+kBLP1DZ2qfptqLfDv9WcxmbcOYt5/EjF6NTTNPMRYhP/8mAbES+cNzPRnjK+YNlQYruwpYalWIVwZcPJ9GqbImy/6bGsq6HwCBf8fKWkfav7WA3eFh7F7wAb0b2qBRZWBMDGHJGyOZFSYmUzGw+h0+ZxrYVFo9QfNH8dprr5n2NyauJVrMkWRkcEufyoWdOwk2TUbl6PzC8zhnt0pN5aZt8XZvRA0HKzQCqCH8CEEXhXxxVcvDE7HAIVLF2BWuI1iZeBFL5x4eVFQbiT9wCNNf5Ktt6Da4H1Wz5YoiWq3IKb7FcJwsXpshND2rC+acIlrtQK9ht/XQHz/KCWWyE3U2clNeGSnl8tkNZ9EFxQlJoCr3BN/sDyIoKOjOXbeadzMnYnJ+rv3FcJd61KtX1N5YBKFXc5bMcW7grC6IOKUdOVKVU5VKS9kK1WnWaRCfLN3DtintEcM+ep2O4wp/MYW5DP+YwdU1mD8lZGi8wM6dwabVBFW5zrzwvLMIfsySlMmtaVtv3BvVwMEqgzC/w2bWQid90HxGZfrGa29MZK3ZOci4pRfBtBrnfv/j2WqlUGXoiTvwG5+/3hv36s54PDeR1eGpmRWA2rkf/3u2GqWEL+rjDvDb56/T2706zh7PMXF1OLdzphOuCzatgiFe83l4KKsSCrdgs05F2d94joOHTpvsrKn2FAO7WGfrgNYK67LKpQqtiwceZZTz/PeCfNl4XqzgmQJSNQ49X+Y5p0zH1R8j6EQaSpCnqd8Ul9LpJeCYvw7Kqpd5tVAlghovvArRNz3Mj8OmDqJCqw9i/ihzf37ttTeYuDbaFERlZNxCrxd1JYWwbNzztKnvgLWVHU51XWnTcyhz/G8K/VWUbuRKk9Iin16H7rjy4AKlXIbz8eDqopeJdNNWApuI/Ol3jAEiUemTmX/hpnboxbBsn9Rz/OgJU7CDphFuruJB4NxBDp1WOo6Gak8NJLdZrSkrxCH81cXDgzLK+b3cpawSEEhh1yeD+WBtFGnaWjz/UxAXrl4ictMommgNXNw1hQ8XhJv6ZwmEyqz/QQLqB6qzMZ0biVe4mmx+jUBpZ9qN+Ja1wYH89kIN08CVceMQW3aI1xCGS1wSrzcQKzWqjPMcXu2Dj0/mvjaYJDt77CvXoI5zWaIjY0lXRnVtXVzdylPY57ougDClerU1rl5NsMjMnBwYaH71JNKbejQWwU06589fNA3KaGrj4mKVmdP8lXbiBOYfPqrEk7iyqnMTnVhpUoY/VdnmtG9jZc4oJFwSS+im30hoHHH1dM5Mz+frZoBY4TBJoFSzrjzbwhVX13z2prWooMmnvOE68RHhhIcXtUcQn5guNMtHBjcJyGyHmNEYu+8aycnJpKTcJPXWLW5ciSZ4h3gKHtiUcqbi6ZzSHcX0W3AxmHTr2UywM90QhxIyTI8WKy3pYoIDrZjwCjalgUuXrpj0V4lg5fzh1bd9w2ctwUl22NtXpkYdZ5OOaudBLDngy5zRfXB1sBAeJR709BcJXDmF/t3fYt1VJZoW6qqdGbTkAL5zRtPH1QELlUgTQdPFwJVM6d+dt9ZdNdUJyQQGnjK9YlJbN8WjsVZkvFl8+6fHE3/BaGqnpnYjGpYSxTM3Q8wxQi8rzqzB2dUTR3XmjXy+CvLlVJ0/x5QOIV7DeLTxxjKzrPFCAEFmR6SKkF1TUzKOmWJyfaUpq4WZwX1ND0/sC9HXcOmSeJ0tiqtUZJw/zOqs/iy+1wYnYWdvT+UadXC2imfZ8CcZ8vUK9ocnYt2wE/1HjuGzj/pSS0GNlnqentgJUemndBw1Ox+1uvWkmem+uGHaSmATkf/OMUAk3tRl98myzdtzu1tfEv0kCqW3ahxd8XTWkB4fzwWj2Xa1GzXktlkNxBwLxWxWZ1w9HW8H9qIKuT1gAilbWbj0tHjQUomFxo+YOawJVsIiDu1606aycOCMmxw9EkTaA1ZLVvfgCQhrP5hKDaFf0LKsBVa2lWn23rbczmVRi+6dXcwTjpgWjMogorHBtpwa5WPVczYRFy9yMe9+Pow5PcugVpvzIdy4wNDFggAAEABJREFUXDll1lJKicVrcf945CVuKKOUKUnPUfGKyfR7AU1jPDzLmlJBpOuOmV89iXRP02O3mjJly2CSlnFDBACZk6RSwniRNb9v4qKSpK1Nm/a1hIjjBIQkmyZIbUMvmitLI0peIVvnf0x0NlCVaYqXW2kK+pj+7Z0kRaiGWq3aIMbUgrLmn27bh+927GXv3qL2nUx/uoLo8vmIEasE/mIyUrRQ27rTys0GKysrLC3LYKHJJz/XCQg6bQ4GbLxo7WaRI5O6ZAxRC1tmFrcqx21TpnE+7DiRl25gNqUGG9tyIrfIa9WT2RH5+MbF84TN6Wl60k5PjCUitTH/m7GGoJhojqz4mpdcbUT5DG5F+bB8tx7TJz2R2IhUGv9vBmuCYog+soKvX3LFRrhXxq0ofJbvFtYUOfVH0R27KTwVNI09MbmLvgT2V2vQqFVCkAjErl3msgLbdHWDQz//hr8peClLU8+mWJjS8zsIn73tyzl8OZ0TIiBNVGRq6+HppYQJ5vKpAbrMwKg0TZu7UVo8cpSEo1lKzqOywhJEvGIUlTXNvArTFzQ2tpi7tBU9Z0fc2Z9F/z4fNocnr61i0Tqx+ptRiibvbuPUse38Ne8rXm+QgenvJdS2NPNoIMIguB4QZP59jlil9WrtlptXSWwiLHv0jjFA6dYBhCSbYNLQqzk2Wc0XK0/+x26RIUaIMk29ULq1WqPBbNYMrl2+bBoLTNnFQ93Pv/ljNmtTPJtamJLl4d8hYLwUSYypg2hwbNiYimqzHsYLJzhl6oxqytnYiN5hTpfHR5dApunvfwM11RtR30YlKjJwzucLxi/142TcFa5eiuHophm8/s1203KyqlRT2rWzR61tTJuWDsIJM0jZ9QsLgpNFWTBe2s3EHm606jWUMfP2iSdKC+q5NMDSJPo4O31jTJOx4fwWxvXyoGntythUe4E/lWjFeIVjoWdNA5Parj6NqmpMMhGvJALEhKeM45qqbniY0rXUb+GJg5Il/RTLZ/7NGdMjQSphv45inM9FIUdF+XavMaKlBcargQSaloTUVBRP13W1ZtGkn0QXnCDygraeJ542mel3fBm5IlaKTL+rFcvkNjdDWLp4Mcq/SZR3/+W3HZhezeWVoalM49Ztadu2qL01LlWyFMwtxHglgACzEpRq2oLmZXLfv+MqLRhdyE3TRKB18cKrbM4cJWOIRT1cGliKKQUMx3fiG6Ms1Rk4v2UcvTyaUruyDdVe+FMEnloat2lpsk1Gyi5+WRCMyTuMl9g9sQdurXoxdMw89l08zeyeDlhXqEGT5gOYHpQCpavg2e91XnuihvAtoavKFjs7IxGze+JgXYEaTZozYHoQKSI8qOLZj9dfe4IaGpFPaGVrZyeOwgfPBYhAyuQtVHXzQHGXEtlfW5sGdcuaZKUfXci477YRFn2CLd+9yJCZoaZgGW19EdSUUyrOfy/Ql6+KlYnTpj6gtnPDq2GWndMJE6/trhmFOG09PD3tlJPicbyiFBLZ79hu4q8LNQelGjuMZ5bn669LfA4Lm4G2cRtaKh0qI4VdvyzA3KWNXNo9kR5ureg1dAzz9l0h/colEpQ/0xQrReXsHbAW9RriN/P5DF+SMsSFph5NTO+/0gjWhZgeXFRaF7y8yoqbt7cS2STfMcDIVbEybO7WFcXKTV20meLTT+oIzlx5UlajlG6trd2AumVVIkc6RxeO47ttYUSf2MJ3Lw5hZqgSLAkG9T3wLMSsorDc7jMBtZ0jDuYJg3NBhzmjFxUaz7Px8zn4KT/20lSha68WYgQQ6XJ7pAmoH1jrrHvy5useWIvxwXjFTwwK7WhUrRIVHWrg2vM9lp9KI0NlRdNRX/O2aR3bkifefZ/2dmoRXGxjjHddGnm4Urt+V6ZsDubw1m2EWzhiK1pQoc+r9K+hRWW8ysZRXjRya0atBr34PuAGGepKdPr4E55V/p0HMfCm3MwgQzTaeHkV73d9ksHfH0GfGkjAceXVi4oyTTwRr/NFDrDs9hajWpVHLYb4qD+H4lanCZ4utfEYvoJoMTeXqtqbb+a8QQMN3ArUmX8Ho7KgiacHFiYJ4pCoy/4H6excPSj4N6J6AsQTqF5RLiOVwz++xiuvvJLvPmLyWs7mnJNENfdq0yurBCYlNNQWT7yFvdJQ6jTEBxB81hwMOItgwFHYQ0nP2kvCECrQ59X+1NCqhM03MsqrEW7NatGg1/cEiGU7daVOfPzJsyimtHziXd5vb4da2HzbGG/qNvLAtXZ9uk7ZTPDhrWwLt8CxYh36vfyEKb8xYSdjvevQyKsVXg3q0HnaUW6JEKRcy+G80tqSWv1e5glFsDGBnWO9qdPIi1ZeDajTeRpHb4GqXEuGv9LaNCimBgZw3PQ4X0bY2tWUVjL7V6D38OdN7cwwxLHpo240rNmYJ8esIybTrupKbnjU0VLgpyBfvhWI/1G98HEVpZqIgNQiS0KC8K/TCLdFbeuKZ32z7GJxVDpZlpic3/oQdEeTTcE96ZGsHP9qPv46nJFzDpvqxfIJ3n2/PXZqI1e3jcG7biM8XGtTv+sUNgcfZuu2cCwcbbGo6UaTimoQrx8PftoWF49m1GrYhznHTE8gqDT2VKmiAUM8AcFnRe8EjbMbHnmcr0Q2yXcMuEWg7rgpIFVZNMHTIxsmiTpd5sqTHa6Zq1FU6M3w52ugVWVgiNvER90aUrPxk4xZF2NmhJpKbh4UZtaceOX5fSJg04Nhz9eklLBT8q4PadVA+E4DF579+ZQYE0rh3O8rPu1pc58ql2IfJgLqB6dMGVpNXM+G6S/Tupol5qXirNpVlHZswZDvNuH7bRfsMpO1Lu/wp8/nPF2/HKrUC5wMPEq0WLq0qtmJNxdu4fdXapuf4m17MW35dJ5vaIM6/SrhwSHEXjdi4dSaEQu28PdbLuaARFOLp4f2oKryj6EYEzm9fw+XyzhDWABHhVzQUs/DnWzXt3Dlw79X8tnTjbHTGkmKO05A6DluqsSE2fVdfvP9g5GNLIS2BiICgjH/troW7h4VUYtUZUsL9OdoqohqVKVw8fQy66HcyLsr/65L5r+9k/dW7msVZVw8aKpUm/vGPbhK57R/sFhVE6LU5XFr0aRgfUUWZUsVq1bHDeJMVUYEA83uzF9shkKG2Gx7TWP59OdpKN47pV8NJzgklutGC5xaj2DBlr95yyWz4eKJ/50/ffj86fqUU6Vy4WQgR6MTMVrVpNObC9ny+yvU1qhx7D+P9fNfpZVjaVB8SHcI3alL6EX76j01gb//Hovy1k7t2J956+fzaitHSqPI03FId4pLejXl6z3FhL//ZqySUUzlYQFHSVQCFbGS4uGueEvJ7W/31PesnjeC9rVtKW1hjZPrU7w3/0ueraQCVJRu6kmO+ZY7PgX4suqMP0FmR6SWpydZP/JHrNT5h6SRIWQrgZHptZ0itFgclYx37sbLAZhXC++8dztFQw0390w9tLi88yc+nz9NffF+M/XCSQKPRguWVtTs9CYLt/zOK7U1UO4pPv1mEPXFU3rGrcucCorAouNE5r7jJnqoiIsMlzh/Xjhdqqjf7HymB5dmFrdrFdFRifpken5jgCFCBFgXETWhqeWOhxKUmapII1C8fjR3axfxmjGrYjue+n4180a0p7ZtaSysnXB96j3mf/ksZrOWFq81Pe7sIyaZ8vDgCNjS87u/mTGgMTZqI4lRwQSGJ5BeuiodRv3C5sUvUlO44YPTR9Z0NwTupqz6bgqXuKy6Mu1HL2Zf9EVij/qxda0PPms2sSsgkguxh1jybjuUh/DbctU4dBzHqtBYwg9tY92ajew6Ek5s+A5mDWmC1e2M2DR/i7+ORXP6oC9rV61h6/4TxEXuY8Fwd5QpypxVQ/3/reJE2AE2r1nN+m27mTe4ChbukwkSqx4Z4okzcJIbWnNm01Ht2JUJq45zNiqYvVvXsXbjLnRnzhPu+x0DGlma8iDCsMbjD6PPyCDjVijftMoaEKF017nEpIt0Yyo73qqaHRhlFrz9pW3KRH89GYqMQncRiK0egt3tkvfwTEvTif7mdhiusKxfTsL5V2PVbylXxOuKDGMSq4fkr1XxGGbJt6H5W39xLPo0B33XsmrNVvafiCNy3wKGm4KNrHygdujIuFWhwh8OsW3dGjbuOkJ4bDg7Zg2hSbbq1jR7ZQEHYs4RcWQnG1b7sHrDTmHDOE6um0R3J022QOtmr7DgQAznIo6wc8NqfFZvYKfuDHEn1zGpu5OwspJVi/vkIDMjfSCT3BRv0VAS+xuSr3LlRllch89nd0QCqWlJxAWt42uv65w0vW7S0rBVGwpffdPk68ulGo3nkF74W8YtTnzjfXuyLd2VueKVYkaGkdQdb+Gco+cXj6PS9ty72ulNtqUai/DZW4R91+a2HmoHOo5bRaiw06Ft61gj+tOR8FjCd8xiSLbRtNR56TeCTx3Bd+16doVEcXLtBP43XZfJfR8f1hV2s+rH0isGUX9+faJkNtHmNwZoGjP+sLlP3gr9htvdujRd58aQLvqpMXUHb1VVYBpIvnqFG2VdGT5/NxEJqaQlxRG07mu8rp80P1RoG9KqjX3BY0BuvPLqfhIo58mbfxwl9vRB4WOrxVxwgFPx0ez6YRCNs4b1+1m/lP1QEFB67oNXRG2FU5M2dOv9DM/0eZIO7jWwEeNZgYpobKjVvAtP9elBB89a2BaUV8nXoiu9n+5DN+8GVLTIT6KacrVa0r1PX3p1bk6tcvnluTPN0qkpbbs9Re8eHXCvbi0HsTsRFZlSEoYam1q06Nqbp/t0w7tBxdsT6B21aLCp1ZwuT/WhRwdPahXkHFo7anl1pGffZ+jbsyMF21CLXS0vOvbsyzN9e9LRvTrW97SXGLnwy/M4WZfFumJ1ukz046oB0i8eZu7kxRxTXreVakiP3o1zBeJ3NNuUoP5HvmwqesdBUzyOd5T7ZwmKfZt3eYo+oj951rLNDC5zyypT1ZOuvXvRwcW+GCxyl33gV8YL/PK8E9ZlralYvQsT/a6KlaN0Lh6ey+TFx7iFilINe9Db9BeDD1y7R7jCu2maRvSfFsLH+tKrS0vq2mnuRpgs+x8kcE+H9v9g+6XKksADJiBWNcXqTmOLdFKuxrJjcnscypambJVWvL06DoNKg+PTH/Kah/YB6yWruysCYmWrVZvGWKSncDV2B5PbO1C2dFmqtHqb1XEGVBpHnv7wNaRZ74qyLCwJ3FMCMgC6pzilMEmgaAJar49Ytvg9nnJ1wkrEOYZbetLFmqKlYzN6vfsLmxe9mOsVVdESH98cD0/LtXh9tIzF7z2Fq5OVWLEycEufDmpLHJv14t1fNrPoRWdh5YdHY6mJJPC4E5AB0OPuAbL9/wIBSxq9MI11QXFcT07gQnwc568kkxQfzPrvXqSp9b+gkqzy7glYNuKFaesIirtOcsIF4uPOcyU5ifjg9Xz3YlOkWe8esZQgCdxLAjIAupc0pez1fCIAABAASURBVKwHTOC/X526tA0Ojk5UtisjVwf+++bMbIGa0jYOODpVxq6MHGIzocgvSeChIyB750NnEqmQJCAJSAKSgCQgCdxvAv/pAOh+w5HyJQFJQBKQBCQBSeDRJCADoEfTrrJVkoAkIAlIAo8uAdmye0BABkD3AKIUIQlIApKAJCAJSAL/LQIyAPpv2UtqKwlIApIASAaSgCRw1wRkAHTXCKUASUASkAQkAUlAEvivEZAB0H/NYlJfSQAkA0lAEpAEJIG7JCADoLsEKItLApKAJCAJSAKSwH+PgAyA/ns2A6mzJCAJSAKSgCQgCdwVARkA3RU+WVgSkAQkAUlAEpAEHhSBe1mPDIDuJU0pSxKQBCQBSUASkAT+EwRkAPSfMJNUUhKQBCQBSQAkA0ng3hGQAdC9YyklSQKSgCQgCUgCksB/hIAMgP4jhpJqSgKSAEgGkoAkIAncKwIyALpXJKUcSUASkAQkAUlAEvjPEJAB0H/GVFJRkAwkAUlAEpAEJIF7Q0AGQPeGo5QiCUgCkoAkIAlIAv8hAvckAEo9MIc3R7zKq69m7f9j7O+hpN9jECZxyWt4x9sLL6/8d+83VpiyPfiDnr2TutN90l7097pyfRw75y7l0D0XLBTV72VS9+5M2vtPhRuIXvwybYf/SqxRyCvxpidu51yWFtA4fdxO5i49ZGZqiGbxy20Z/mss/6iqYupmiF7My22H8+s/a1Axaykim+EMP7/Ultf+ulhExn/79n30+7xNK8RXH5jNivBBw5mfeanta/x1seQemsvX87b9n14Xoe8/FVuscsZYfh1u7q9K/rtvn5HYX4ebxhpFHrnGxbsdh0wSbx9yyv43Gd7WSJ7dBwL3IABK5+Smn1m0QUdUTAwxmXvc1bT7oK4QWcaNgePGM3682Me9TMPEEBLqD2Gcci32jwZ7ikz/xmbkWnQIIdHX7vnknLb3C4aNW8WZ+xFRGq8RHRJC9DXjP4Z28/xJgsIuoM/4ByLS9vLFsHGsyrdxaez9YhjjVp3JDKZvcv5kEGEX9PyTqoqt3c3znAwK48I/alCxayk8Y8ZNzp0I4tTFW4Xn+9fv3j+/v6NpxkJ89YHZrHAfzLh5jhNBpyi52fL6+h2t/4cJhev7D4UWs5gVtVt2o2VtK5H/3rTPqnZLurWsLeRB3nHxrsYhk8Tbh9yy/02G2TrJk/tA4B4EQMmEHIui1otz2bh1K1tN+2Z+f9sd7X1QGG0NvPs8wzPPiL1ve+qW11Cubnv6Ktdi79umlugZ8RxauYDvp8/m182hJBgLUCQlksM7dcRmx2pGroTuZW/oFVMQcyPqCLtDLpASvZc/fvyeHxZvJDSXsCRObfuNOT/Mx0d3yVQmV03pF9CtXsgPM2axZNPxHHrcIOrIbkJiItj161x+XnuUq0YDV49vYdm8mcxcsJy9kclmUanRBBw9T1r6FU7uPkB4otIYI9fCdvDn/O/57rvZLNl4jKsGc3ZuRHFkdwgXUqLZ+8ePfP/DYjaGJuTWLekU236bww/zfdBdUuRlls35ZbxC6N5dhFzIuq8nLnAnfidvy0qOPMSuoPjM4CSDtJi9mZw2cCwXJ2MB+qYSHXCU82npXDm5mwPhibn0TI0O4Oj5NNKvnGT3gXBMTVd0zEgjZu8f/Pj9DyzecCwHV3GzAOZpMTp2+p3MldeYcJJ9CqusJoriObeMtJhshhuOJeTSzXgtjB1/zuf7775j9pKNHDMZIIWowzs5dCbTdiZhRi4e282e45cyy6dzQbeahT/MYNaSTRzPxclUoMBD+gUdqxf+wIxZS9h0PLc+GK8RtuNP5n//Hd/NXsLGY1cxu8QN7vC15KiifaQAjmblivB7c6bMo7EA24vb98pXhaisLSPlNL6//CD60EoOn9NnJZu/C22TOUv2sUCemTkyUjjt+ws/zFzAysPnzCuUmbdyfxXP3gX5elr8IVYu+J7ps39lc95+nKsiQ/7jR1aewvqMsQS+Y1QEFq9NqC1x9miPh7MlBbVPkUaxx5rzWDh70N7DGSEwn3FRkZZRyDik3M+5pxF/aCULvp/O7F833x7b8x1zRbnCGIpRMP9+fePO/icYGq4eZ8uyecwU/rN8byTJQrzcHjyBuw+A9Cc4elJDk0aWHPL5jSV/biPUNBk8+MYoNRovbOS91i50ffdnNm/34auXvGjWZxbBqcrd3Ht61O+80XsMqy8LjzTd0rN/2gAGTNsvBjQDMX+8RZ9B/ejSeSQ/bd7OX5P649XmPbYniczGGP562RP35z/n780rmPxMBz7clXx7ZSLRj886NaHTOwvYvHMdM1/1xvWZuRxTgi1DDH+89RS9OvXh7SVr+fn7P/H7Yygebf7HDxv2sOP38TzVtCXv+F7DeMGXmXN2cSU1gIXvT8EnUs/x2b1xafEyM9b6cWDXMj4b4InH8JUoq+6GmD94q88g+nXpzMifNrP9r0n092rDeyalwRjzFy97uvP853+zecVknunwIbuS81tPScZ3Yh+G/hgiujaQtp+v+j3BE2//wXkTrmusG/sUb/4RY5rY088s5FkTp238ITi1aPMuvominChdoL5iQvKdOYddV1IJWPg+U3wiTbKUUkJTLvjOZM6uK6QGLOT9KT5EmupN58zCZ+k88ic2b/uDSf1b0OZdX0xVFcJcFfcnbzwxhDknDGbxIjw4NW8YvT7ZQlJ+zU8/w8JnzQy3/TGJ/i3a8K6vqRbSj8+mt0sLXp6xFr8Du1j22QA8PYaz8qKKiCXDefKtPzhn0lVUpT/CdwP6MmXXTXGRiN9nnWjS6R0WbN7Jupmv4u36DHNNTiFuF7Il+n1GpyadeGfBZnaum8mr3q48M/cYijsJhZjd24UWL89grd8Bdi37jAGeHgxfeRHjHb72F6Fn/ijURyiEo3Cgwv0+VxvSH5CvZlaaHsHPz3XlzUWb2DB3FB2adecbXar5ZmFtMue4fUw/XjBPU650In5+jq5vLmLThrmM6tCM7t/oyKzJlMN8SCymvY35+LpI2/gerV268u7Pm9nu8xUveTWjz6zgfOoxEv9X/uOHWY/0gvtMeiFtzcd3wtITi9kmUbMhjuWjezN6eWw+7RP3s7fkYo41kcQuH03v0cvzGRfNHa7gcSi7MvOJ8QIb32uNS9d3+VmM7T5fvYRXsz7MEhPFnWOuIju9YIZi9CmwX+fD8IQYg4d6tOF/P2xgz47fGf9UU1q+48s15OdBE1DfdYXXjnEsKplNH/blnVmLmfvJ83i4dOerg0l3LbrkAtLY99Vo5huGsz7oIJs37CDo0GyaB07gg5+jSi5OlEiN0vLchiB2rF3H3t1T8Y5dwV/70kjzm86EFTa8v0XHro2++O/9jKZpNzMDoHSCZ7zD9JRX2Xz0EBvXbsU/YAldQj5h/LLzQqqy6Ulq+iG+vps4uGMsCcvXUubVP9izbiVrdh1k8RAbQg8eR13jVZbMH4iTdTe+9d/Ih03C2b7jIu2n7WH/hhWsWOcngrZOXBFyjugxf1Kj0D63gaAda1m3dzdTvWNZ8dc+MVmm4Td9Aits3meLbhcbff3Z+1lT0m7mEwGoq/HkEy6E797BWdH/00/uZH9SOcoE7mVfiqjmxl5891egWy8PLMSl8bo9Q9cGCE7r2bf3W9rGrWT5fjE9p58sWN/0Gry6ZD4Dnazp9q0/Gz90QytkmTc1NV5dwvyBTlh3+xb/jR/iZrpp5Lr9UNYG7GDt+n3s/bYtcSuXsz+tcOYWzQfyXL0Q/v4zSIRkoob0E/ztcxKvAc9TWyOu827G69gPXUuAYLh+316+bRvHyuX7BcN0Tm7fwcX209izfwMrVqzDb/80Ol3xZdMRNe0GP0uVfStYHSegCZn6Q3+y+nwHBvWrhjF4Bu9MT+HVzUc5tHEtW/0DWNIlhE/GL8sMKkWB/Lb0YGa8M52UVzdz9NBG1m71J2BJF0I+Gc8yEY2mn9zOjovtmbZnPxtWrGCd336mdbqC76YjIpBXBOb0tS/wthBpqVEF+EjhHAv3eyE351aY7e+lr2bVKWxmO3Aluj2b2HrkAHPbhTF1ksK28DZlFc/6Lpqn8EHbgazU7WHT1iMcmNuOsKmTTLbIkqF8pxfb3vn4umEfX42ej2H4eoIObmbDjiAOzW5O4IQP+DkqK4hXalH2JHyXrc13/FDuKg8T+fcZKLqtuX2n+Yl/4sP5tM/Ul83aUcKxRil1x7hoHhwocBxSCuXY0/Z9xej5BoavD+Lg5g3sCDrE7OaBTPjgZ2Kq5RlzTbKFzfMddwTDIu2szzHWf0GT3ctYW+ZV/tizjpVrdnFw8RBsQg9yPKtP5NBTnt5fAuq7FW+4YUuTXoP5fONRAnbu4GCoPz96hzJl9CyO5+2nd1tZUeXTT7FjTxxNB4ygbQVz0yxqD2JED2sO79hXVOl872sbdKJ7XQvTPXWV+tS1TSExUU/47n3EuTzDC57WpnvaGv0Z2t0eU63Gs2zfGUrZclfZPH0iEydOZNKPOm5a3+TgnsOm/Iipvq5XcyqplcuyNHSpQfTPw+j96gTmrD6N57d++E5oo9zMvWub8LbPEZb0MxCwfTW///g10zZEYtTruZWVU9uATt3rmgIT1FWoX9eWlMREDIZwdu+Lw+WZFzCrraVG/6F0tzcpkVU681tDnZ5PUO/oLnYlGIjftZdL3YbT18qfPbo00g77steiM0+1NLMp1aAbTzUqYyqrdmhI/QpJXBXlKI6+plLFPZSiQbenMFelxqFhfSokXSXhVhHMta4MfK4Jp//+g8NioEk//jerz7RmYD9ns83yVl+qAd2eaoSpRWoHGtavQNLVBLFupKXJ2z4cWdIPQ8B2Vv/+I19P20CkUY9eGMCixWCer3WQFatjxWpWKn5/reVa1xfoWwXObt9JaNlyXN083eQTEyf9iO6mNTcP7kHRKa8KWdfGs9vZGVqWclc3M33iRFF2Ej/qbmJ98yB7REFtk7fxObKEfoYAtq/+nR+/nsYGsVymVxQyCdFy29dMCVCQjxTquwcK9/tM0dlfxbF9QXqUyFcza7RoweARzSmnXGpr0v/FTmgPigkmtQjfUPLn2IvmaUGLwSNobq6Imv1fpJP2ILsOCsfKlmP8x/ZWRKSf2sGeuKYMGNEW81BmQe1BI+hhfZgd+24oWXLsZYsYP0rl32fE+Fx0W7U5fOfu2pRD4TynmhKNNXkK57oscBzKlSudUzv2ENd0ACPaVjD3f4vaDBrRA+vDO7gDr6lsqQIYFoeJNgdDKNvQhRrRPzOs96tMmLOa057f4uc7gTYWpork4QESUN9tXZqaz/Pt3wt5xzwagEUdBg7uRJmQQ+jy9tO7rayo8sZrXEsC24oV0GTnVVOhYnnSkxKzUwo9ycjIdVtVxhJLVVaSBrUascpjEEHQdShvi132PTWVKtqaO5MxgYREI+q0BGIzfxQeExNHWc+B9PWwzxSmwtLKEnNxC1pYxL1eAAAP60lEQVROXIvPJ52xCPqFjwa0pm41V4YsPsmdn0T2fd2bRjUa0WXIWL5f4U+iRTlK5cyoKoPlbaXRqE1KgyGRRJPadpn1ikLqSlS0FffFad5N27AnXZ382bn3PLt3h+HW9TW6el0TQdwJArfuJq1TL7xLm0upylrm4KRCpTJiRplYtL5mEcU8qihrmcVNFFGJuowZZBiLYq6l4YD+eMT6sMwvmaDlq4ntIOxROf+2oyqbi6FKpcJobhCJ+76md6MaNOoyhLHfr8A/0YJypTB/tM14oX9jdCtXEpW0kz/WpdFjUC8qiHAoISERozqNhNgYsv9YoKwnA/t6kG8MapaIMSGBRKOatITY7HIxcWXxHNgXD6Vg4j6+7t2IGo26MGTs96zwT8QiWyFFSE5fU67FXpCPFMqxYuF+L8Tm3hKLtn1BepTQV031auyoWFFtOlUOGls7ESQmkXyrKN9QcufYi+Spwa5iRbJr0thiJx5ukpINOYQY+af2VoQYr10jCVsqVtCQ/VFXoGL5dJISU7KTzCcWRYwfqvz7jFI4sSS+Y7yrNinVFbSXZKwpSIaSXvA4pNzN2o1cM08U5MZbkfLpSSSmGLMy5vguiKGxGExy9z+LlhNZ6/MJnS2C+OWjAbSuWw3XIYs5mTN+zlGzPL1/BLL78D+tInHPLN779C/CcvT9m9eTuGVpQ/lS/1TqPyynccTRPoO4qCjzaw6TmJtERV2krEMV01XOg0qlEoPYLfTZf+2TytWEFDFVUcRHi1NVIS8+muj0rKx6zp27ggmDWDGoXFFLaY+RzF28mMWZ+5wZM5j9lndWgRzfyUQFRVCx/2zW+cdyKfYwi/sZ+XvybHOeHEdD5CLGTw7EY3YYl+LC8N+xkml9nE2Tc0aOfPmeap0wqx19m4/+HOeumLS+s4iFOz07W3Fg03x8dXVo16EGHTu5EbFrCUt9r9ChVwes7iyVK+Wu9M0lqYiLYjDX1H2eAa0us2n5PH5bdZGuL/QuNPDIt0ZDJIvGTybQYzZhl+II89/Byml9cDZmYI6PNNQfOACP4DX8+ftfbNb0ZnC3ckKUGofKFdGW9mDk3Ns+sXjODGbMfgtvC5GlgE3tUJmK2tJ4jJyb7UuLF89hxozZvOWtIXLReCYHejA77BJxYf7sWDmNPs5GoU+RHnFnjYVybFu43+eRdle2L6mvKnWnXyA+/rYvX4+KIcG+KlUtHCh+fzQUg2c6F+LjzX1dqfd6FDEJ9lStqlWuMvd/bm9FgMbREfuMODF2ZQ8wcDOKqItlcahSXsmSYy/++JGjkDgtTltFtuzt7tqULSa/k3sw1uQnNv80DY6O9mTECZ658EZxsawDVcqr8y+Wb2rJmSRHBRFRsT+z1/kTeymWw4v7Yfx7MrP90vKtQSbePwIlsXS+WlhZXWLntLF8tiycVJFDH72GCd/vpOLTA+hUBlLC97B2U2Dhv3EQ5e7JpqlJr97uRP86hXlBSUKkgXNbpjBtswXd+rYT17k3VaUq2KvC2L0tBr0Ie64dmsPi3cVZtlLj3Oc5vOOXMnXRMZSQKeHgDH7YcFWsDok6xGunHk97c+2vyUzde0lIhhuh8xnkUpWOU0NFhjyb4TJrP36W58f+SZR4CihTpQH1q5RFbWUe6FSlSqE1pHJT6R83U0gxaLC2saKUEJMatY6JM31J0aehz+/BReTJ3tTO9HnOm/ilU1l0LAWMCRyc8QMbrhY0UVrQskcHUpfPYkP51rR31lKlUwfqHp7HwsjW9OqsTOzZ0vM/KUpfVSlKaQ2kmhqXV4SKUqW0GFJvojQ9791c18Vhrq5OvwFtufz7JBZff5KBPWxziSjexU1SUgxorG2wMhuAdRNn4puiJy3TABrxOnSg9zG+/2wDVk8Ppr2lIllNlR5P433tLyZP3Yvpj+9uhDJ/kAtVO04l9Pa8rWTOtaur9OBp72v8NXkqe80FCZ0/CJeqHZkqCt5MScGgscbGrBBR6yYy0zcFfZri1blEFX1RKMeThft9XulF2T5v/pzXJfZVUfjWERZ9vY64dDDErWfSzF1U7v0cLctWoST9sWietziy6GvWmSti/aSZ7Krcm+dalhZKZG0ltbcql69ravait3s0v06Zh3koO8eWKdPYbNGNvu3KZFVi/i5i/DBnyv9YdFtzlitpm3KWzd2+nHfM5yUfa3KNi2YhxTxqqNmrN+7RvzJlXpBYaRP+cm4LU6ZtxqJbXxS8xZddUiYGLq/9mGefH8uf5sGeBvWrUFZtRflyGsSEyZ61mwg8X9RgXsymPgLZ7mcT7joA0nqOYf4Xbhx5vQmOTk5Urj+IzTU+Zem3vbARz0jnVn5E/2GzyP6B7v1sDVpc3v2JmV2imNDCEXvHStTutwLbtxcz4zn7O2pWO/Tjg3fqcuDNJlSt5kTdwQdp+mQjIeWOrHckaOqM5MdZ3TkzzouqlStT8+lNVPSshnBhkVdDnZHz+LFfMrO71MBByHbyGMMJ76+Y9XZjcT/PpqnJ8Kmf0mTfCBo5VqdWVWc6LbJi9IzRpozaes1xs9zKaBd3xsT0570BZVjevw5OzlVxavER57r2x90YTuhpMfKbShR0UPT6kVndzzDOqyqVK9fk6U0V8aymKagAZdr1pKNFMmVbdsDVAjR1O9O+qgGLdr3oYltgsewbmgYvFa6vth7N3SzZOtoF9/d88wQ6Wuo1d8Ny62hc3N/Dt9AoSGlbUczVVHl6IJ1LpWL31EC6WmerWfwTTQNeem8AZZb3p46TM1WdWvDRua70dzcSHnraLEcEEc+80IH0BEeeG9SK0uZUFJ+Z92M/kmd3oYZDNZycPBhzwpuvZr1NY01mpvy+NHUYOe9H+iXPpksNB6qJfuYx5gTeX83i7cYWNHjpPQaUWU7/Ok44V3WixUfn6NrfHWN4KEW6xB31Fc5RaUPBfp9bWJG2z509z5WiR8l8lVLNaHR1LM0EHwex2rfGcRyLJnXEUvTK4vdHTTF4lqJZo6uMbeaEk0Ndnl/jyLhFk+hombsJCqvi2zuPrxtcePenmXSJmkALsVrhWKk2/VbY8vbiGTynvPbMWZWmZqHjR86suc+L09Y8JcS4V/w25Sybp3359OWSjjU5x8X3Ch8ccipiOte6vMtPM7sQNaGFeGvgSKXa/Vhh+zaLZzyHgje3bPFUaiqV/6FkdtZQc/hUPm2yjxGNHKleqyrOnRZhNXoGoz21GM6t5KP+w5j1YCbM/Bv0GKXedQAE5Wjx7mpOxp4QS+8r2XHiLKfWjqG1rUJRQ92x+0k9v4jeZZTre7xrm/GZ7gZBk3P89VDpxgxbEkRsxAHWr9rJ8dhwfKd0p0q+LbWj0+f7OXsukK2rRd7j65j1RwhnF/WmjBg0G447SLLfGOpoMvUu3ZW50QksH6CMdBbUf3EhgZEn2bVuK0FhfqzcFkmcqazIb1GXQQt0xEb7s3G5D3vCYgldMQpPK3FP05BxB5PZ/W5N8QpOXIvNqsUHbAg/y7Ftf7J09SEiI3fzRTcHcQfUji+y7FgI21YsYFSrurywJISokB34rNhM8JkQln+9CP/kACa5atE0HMfBZD/G3FaarnOjSVg+QEwEQpxFfV5cGEjkyV2s2xpEmN9KtkXGsaggA1k/w68XbnH25x6CCWDRmmlheq6tGoq9uCRfTp2YdSYJn8GCk6ZGofqKxvHismOEbFvBglHNKWWSmXVQ4/jiMo6FbGPFglE0L2Pm5jemjqjVnKd0p1mcSfJBqYrCmJuzoy7vhGOFOvQbrEyMmYl5vvJj2GnWGZJ8BguGGmq8sISQqBB2+Kxgc/AZQpZ/zSL/ZAImuWZKUmP/kg9X9Uf53CvnaxEL6g5agC42Gv+Ny/HZE0Zs6ApGmZwis2jWl9aFCULmjreqmlIs6g5igS6WaP+NLPfZQ1hsKCtGeZpeQWpqvMCSkChCdviwYnMwZ0KW8/Uif5IDJuFauuEdvpZf+3L7SN2CfReLwv3epG3mQVO47YvWo36xfdUkK8WfVSuDOb5rNZt0kZzePI42pnFI6FMM3xC5TFvRPFPwX7WS4OO7WL1JR+TpzYzLrEjrMkH0xR28VVUZcCyKb28xEuTyddERSjcexpKgWCIOrGfVzuPEhvsypXsVkdOkZq5DgeOHpqHJ/gX1maLbmnucEgNA8dskAvcxfskodSO0ztu+XA1QLvIda3KPNXXG+JnGZCV7rnGxeRnuHK873R6HlAK59tI0HraEoNgIDqxfxc7jsYT7TqF75kSRS3arJoUyLJRJJv+cYz1WLfhgQzhnj23jz6WrORQZye4vuuEgXEZTdyz7U88XPB7naoO8uFsCAvndijCX19rVwt3bG/fadsVaQTGXul9HNdbOTWnZyo3adtoiKyldsT7uXo2onPWoXmSJ2xk0tjVxa+FOLZv8UVo6NqZF61Y0q2GTPWnfLp3nzKICddxb07p5Axzy6GJh30DIaU5t0w+WLbBv0JzWLZvibJ1/vXkk57nUYFvTjRbutShA7Tz57/ayCH0t7GnQojXNa9uKYTJvXUrZFoJJbUxNz3s7n+v8mSdxITqC/XOms67SYF72zgM4HzmFJSn2aN66JU2drfPRubCS4p6lI41Fe1s1q4GNRlwXe7PEsbFg0aoZNfIWVBg2b03Lps78I5fIR4f8OZozFuX35lzK0eIB+2oZqghGLRpXMQfsigo59sLalCMbFINnmSqib7doTJUyuUreeVFseyushH2b5/B1tTXOTVvSyq02RQ5lhYwfdyqVI6UYbc2R23xa7DaZs5uP+bTPfOMfH5V+2KJ11rhYcjFqa2eatmyFWz7zVolll4iJBRXquNNa6N7A4e7GopK3WpbIIqDOOpHfksAjTUB/nNn9vOg1J4M3xKvFZtpHurWPTONkQyQBSUASuF8EZAB0v8hKuQ8XAYtWTPFPIOHMJsa1Lvdw6Sa1kQQkAUlAEnjgBGQA9MCRywqLT0DmlAQkAUlAEpAE7g8BGQDdH65SqiQgCUgCkoAkIAk8xAQe6gDoIeYmVZMEJAFJQBKQBCSB/zABGQD9h40nVZcEJAFJQBJ4JAnIRj0AAjIAegCQZRWSgCQgCUgCkoAk8HARkAHQw2UPqY0kIAlIAiAZSAKSwH0nIAOg+45YViAJSAKSgCQgCUgCDxsBGQA9bBaR+kgCIBlIApKAJCAJ3GcCMgC6z4CleElAEpAEJAFJQBJ4+AjIAOjhswlInSQBSUASkAQkAUngvhKQAdB9xSuFSwKSgCQgCUgCkkBxCTzIfDIAepC0ZV2SgCQgCUgCkoAk8FAQkAHQQ2EGqYQkIAlIApIASAaSwIMjIAOgB8da1iQJSAKSgCQgCUgCDwkBGQA9JIaQakgCkgBIBpKAJCAJPCgCMgB6UKRlPZKAJCAJSAKSgCTw0BCQAdBDYwqpCEgGkoAkIAlIApLAgyHwfwAAAP//Yz2vPwAAAAZJREFUAwBXRzCZw/jaIwAAAABJRU5ErkJggg=="/>
          <p:cNvSpPr>
            <a:spLocks noChangeAspect="1" noChangeArrowheads="1"/>
          </p:cNvSpPr>
          <p:nvPr/>
        </p:nvSpPr>
        <p:spPr bwMode="auto">
          <a:xfrm>
            <a:off x="134938" y="-731838"/>
            <a:ext cx="3076575" cy="2000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3"/>
          <a:stretch>
            <a:fillRect/>
          </a:stretch>
        </p:blipFill>
        <p:spPr>
          <a:xfrm>
            <a:off x="311699" y="1680054"/>
            <a:ext cx="3377965" cy="2144971"/>
          </a:xfrm>
          <a:prstGeom prst="rect">
            <a:avLst/>
          </a:prstGeom>
        </p:spPr>
      </p:pic>
      <p:pic>
        <p:nvPicPr>
          <p:cNvPr id="7" name="Picture 6"/>
          <p:cNvPicPr>
            <a:picLocks noChangeAspect="1"/>
          </p:cNvPicPr>
          <p:nvPr/>
        </p:nvPicPr>
        <p:blipFill>
          <a:blip r:embed="rId4"/>
          <a:stretch>
            <a:fillRect/>
          </a:stretch>
        </p:blipFill>
        <p:spPr>
          <a:xfrm>
            <a:off x="3968747" y="1637154"/>
            <a:ext cx="5185951" cy="2709465"/>
          </a:xfrm>
          <a:prstGeom prst="rect">
            <a:avLst/>
          </a:prstGeom>
        </p:spPr>
      </p:pic>
    </p:spTree>
    <p:extLst>
      <p:ext uri="{BB962C8B-B14F-4D97-AF65-F5344CB8AC3E}">
        <p14:creationId xmlns:p14="http://schemas.microsoft.com/office/powerpoint/2010/main" val="14208621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a:t>
            </a:r>
            <a:r>
              <a:rPr lang="en-GB" dirty="0" err="1" smtClean="0"/>
              <a:t>saftey</a:t>
            </a:r>
            <a:endParaRPr lang="en-GB" dirty="0"/>
          </a:p>
        </p:txBody>
      </p:sp>
      <p:sp>
        <p:nvSpPr>
          <p:cNvPr id="3" name="Text Placeholder 2"/>
          <p:cNvSpPr>
            <a:spLocks noGrp="1"/>
          </p:cNvSpPr>
          <p:nvPr>
            <p:ph type="body" idx="1"/>
          </p:nvPr>
        </p:nvSpPr>
        <p:spPr>
          <a:xfrm>
            <a:off x="311700" y="1152475"/>
            <a:ext cx="4240982" cy="3416400"/>
          </a:xfrm>
        </p:spPr>
        <p:txBody>
          <a:bodyPr/>
          <a:lstStyle/>
          <a:p>
            <a:pPr marL="114300" indent="0">
              <a:buNone/>
            </a:pPr>
            <a:r>
              <a:rPr lang="en-US" dirty="0">
                <a:solidFill>
                  <a:schemeClr val="tx1"/>
                </a:solidFill>
              </a:rPr>
              <a:t>Year 1 (Age </a:t>
            </a:r>
            <a:r>
              <a:rPr lang="en-US" dirty="0" smtClean="0">
                <a:solidFill>
                  <a:schemeClr val="tx1"/>
                </a:solidFill>
              </a:rPr>
              <a:t>5-6)</a:t>
            </a:r>
            <a:r>
              <a:rPr lang="en-US" b="1" dirty="0" smtClean="0">
                <a:solidFill>
                  <a:schemeClr val="tx1"/>
                </a:solidFill>
              </a:rPr>
              <a:t> </a:t>
            </a:r>
          </a:p>
          <a:p>
            <a:pPr marL="114300" indent="0">
              <a:buNone/>
            </a:pPr>
            <a:r>
              <a:rPr lang="en-US" b="1" dirty="0" smtClean="0">
                <a:solidFill>
                  <a:schemeClr val="tx1"/>
                </a:solidFill>
              </a:rPr>
              <a:t>Staying </a:t>
            </a:r>
            <a:r>
              <a:rPr lang="en-US" b="1" dirty="0">
                <a:solidFill>
                  <a:schemeClr val="tx1"/>
                </a:solidFill>
              </a:rPr>
              <a:t>Safe Online</a:t>
            </a:r>
            <a:endParaRPr lang="en-US" dirty="0">
              <a:solidFill>
                <a:schemeClr val="tx1"/>
              </a:solidFill>
            </a:endParaRPr>
          </a:p>
          <a:p>
            <a:pPr fontAlgn="base"/>
            <a:r>
              <a:rPr lang="en-US" dirty="0">
                <a:solidFill>
                  <a:schemeClr val="tx1"/>
                </a:solidFill>
              </a:rPr>
              <a:t>I only visit websites my teacher or parent approves.</a:t>
            </a:r>
          </a:p>
          <a:p>
            <a:pPr fontAlgn="base"/>
            <a:r>
              <a:rPr lang="en-US" dirty="0">
                <a:solidFill>
                  <a:schemeClr val="tx1"/>
                </a:solidFill>
              </a:rPr>
              <a:t>I never share my name, address or school online.</a:t>
            </a:r>
          </a:p>
          <a:p>
            <a:pPr fontAlgn="base"/>
            <a:r>
              <a:rPr lang="en-US" dirty="0">
                <a:solidFill>
                  <a:schemeClr val="tx1"/>
                </a:solidFill>
              </a:rPr>
              <a:t>I tell an adult if I see something that worries me.</a:t>
            </a:r>
          </a:p>
          <a:p>
            <a:pPr fontAlgn="base"/>
            <a:r>
              <a:rPr lang="en-US" dirty="0">
                <a:solidFill>
                  <a:schemeClr val="tx1"/>
                </a:solidFill>
              </a:rPr>
              <a:t>I use kind words online.</a:t>
            </a:r>
          </a:p>
          <a:p>
            <a:pPr fontAlgn="base"/>
            <a:r>
              <a:rPr lang="en-US" dirty="0">
                <a:solidFill>
                  <a:schemeClr val="tx1"/>
                </a:solidFill>
              </a:rPr>
              <a:t>I understand that not everyone online is who they say they are</a:t>
            </a:r>
            <a:r>
              <a:rPr lang="en-US" dirty="0"/>
              <a:t>.</a:t>
            </a:r>
          </a:p>
        </p:txBody>
      </p:sp>
      <p:sp>
        <p:nvSpPr>
          <p:cNvPr id="4" name="TextBox 3"/>
          <p:cNvSpPr txBox="1"/>
          <p:nvPr/>
        </p:nvSpPr>
        <p:spPr>
          <a:xfrm>
            <a:off x="5003442" y="1165538"/>
            <a:ext cx="3828858" cy="3693319"/>
          </a:xfrm>
          <a:prstGeom prst="rect">
            <a:avLst/>
          </a:prstGeom>
          <a:noFill/>
        </p:spPr>
        <p:txBody>
          <a:bodyPr wrap="square" rtlCol="0">
            <a:spAutoFit/>
          </a:bodyPr>
          <a:lstStyle/>
          <a:p>
            <a:r>
              <a:rPr lang="en-US" sz="2000" dirty="0"/>
              <a:t>Year 2 (Age 6-7)</a:t>
            </a:r>
            <a:endParaRPr lang="en-US" sz="2000" b="1" dirty="0"/>
          </a:p>
          <a:p>
            <a:r>
              <a:rPr lang="en-US" sz="2000" b="1" dirty="0"/>
              <a:t>Being Responsible Online</a:t>
            </a:r>
            <a:endParaRPr lang="en-US" sz="2000" dirty="0"/>
          </a:p>
          <a:p>
            <a:pPr marL="285750" indent="-285750" fontAlgn="base">
              <a:buFont typeface="Arial" panose="020B0604020202020204" pitchFamily="34" charset="0"/>
              <a:buChar char="•"/>
            </a:pPr>
            <a:r>
              <a:rPr lang="en-US" sz="2000" dirty="0"/>
              <a:t>Keep passwords secret from friends.</a:t>
            </a:r>
          </a:p>
          <a:p>
            <a:pPr marL="285750" indent="-285750" fontAlgn="base">
              <a:buFont typeface="Arial" panose="020B0604020202020204" pitchFamily="34" charset="0"/>
              <a:buChar char="•"/>
            </a:pPr>
            <a:r>
              <a:rPr lang="en-US" sz="2000" dirty="0"/>
              <a:t>Ask permission before downloading or clicking links.</a:t>
            </a:r>
          </a:p>
          <a:p>
            <a:pPr marL="285750" indent="-285750" fontAlgn="base">
              <a:buFont typeface="Arial" panose="020B0604020202020204" pitchFamily="34" charset="0"/>
              <a:buChar char="•"/>
            </a:pPr>
            <a:r>
              <a:rPr lang="en-US" sz="2000" dirty="0"/>
              <a:t>Think before sharing photos.</a:t>
            </a:r>
          </a:p>
          <a:p>
            <a:pPr marL="285750" indent="-285750" fontAlgn="base">
              <a:buFont typeface="Arial" panose="020B0604020202020204" pitchFamily="34" charset="0"/>
              <a:buChar char="•"/>
            </a:pPr>
            <a:r>
              <a:rPr lang="en-US" sz="2000" dirty="0"/>
              <a:t>Treat others with respect online.</a:t>
            </a:r>
          </a:p>
          <a:p>
            <a:pPr marL="285750" indent="-285750" fontAlgn="base">
              <a:buFont typeface="Arial" panose="020B0604020202020204" pitchFamily="34" charset="0"/>
              <a:buChar char="•"/>
            </a:pPr>
            <a:r>
              <a:rPr lang="en-US" sz="2000" dirty="0"/>
              <a:t>Tell an adult about unkind messages.</a:t>
            </a:r>
          </a:p>
          <a:p>
            <a:endParaRPr lang="en-GB" dirty="0"/>
          </a:p>
        </p:txBody>
      </p:sp>
    </p:spTree>
    <p:extLst>
      <p:ext uri="{BB962C8B-B14F-4D97-AF65-F5344CB8AC3E}">
        <p14:creationId xmlns:p14="http://schemas.microsoft.com/office/powerpoint/2010/main" val="22796657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Behaviour and safety</a:t>
            </a:r>
            <a:endParaRPr/>
          </a:p>
        </p:txBody>
      </p:sp>
      <p:sp>
        <p:nvSpPr>
          <p:cNvPr id="135" name="Google Shape;135;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 dirty="0"/>
              <a:t>We expect a high standard of behaviour at all times.</a:t>
            </a:r>
            <a:endParaRPr dirty="0"/>
          </a:p>
          <a:p>
            <a:pPr marL="0" lvl="0" indent="0" algn="l" rtl="0">
              <a:lnSpc>
                <a:spcPct val="115000"/>
              </a:lnSpc>
              <a:spcBef>
                <a:spcPts val="1600"/>
              </a:spcBef>
              <a:spcAft>
                <a:spcPts val="0"/>
              </a:spcAft>
              <a:buSzPts val="1800"/>
              <a:buNone/>
            </a:pPr>
            <a:r>
              <a:rPr lang="en" dirty="0"/>
              <a:t>3 Barton Bs. </a:t>
            </a:r>
            <a:endParaRPr dirty="0"/>
          </a:p>
          <a:p>
            <a:pPr marL="0" lvl="0" indent="0" algn="l" rtl="0">
              <a:lnSpc>
                <a:spcPct val="115000"/>
              </a:lnSpc>
              <a:spcBef>
                <a:spcPts val="1600"/>
              </a:spcBef>
              <a:spcAft>
                <a:spcPts val="0"/>
              </a:spcAft>
              <a:buSzPts val="1800"/>
              <a:buNone/>
            </a:pPr>
            <a:r>
              <a:rPr lang="en" dirty="0"/>
              <a:t>If there any incidents where your child is hurt or another child is hurt, then you will be informed by the end of the day.  </a:t>
            </a:r>
            <a:endParaRPr dirty="0"/>
          </a:p>
          <a:p>
            <a:pPr marL="0" lvl="0" indent="0" algn="l" rtl="0">
              <a:lnSpc>
                <a:spcPct val="115000"/>
              </a:lnSpc>
              <a:spcBef>
                <a:spcPts val="1600"/>
              </a:spcBef>
              <a:spcAft>
                <a:spcPts val="0"/>
              </a:spcAft>
              <a:buSzPts val="1800"/>
              <a:buNone/>
            </a:pPr>
            <a:r>
              <a:rPr lang="en" dirty="0"/>
              <a:t>E-safety is very important - training in school and resources on the website</a:t>
            </a:r>
            <a:endParaRPr dirty="0"/>
          </a:p>
          <a:p>
            <a:pPr marL="0" lvl="0" indent="0" algn="l" rtl="0">
              <a:lnSpc>
                <a:spcPct val="115000"/>
              </a:lnSpc>
              <a:spcBef>
                <a:spcPts val="1600"/>
              </a:spcBef>
              <a:spcAft>
                <a:spcPts val="1600"/>
              </a:spcAft>
              <a:buSzPts val="1800"/>
              <a:buNone/>
            </a:pPr>
            <a:r>
              <a:rPr lang="en" dirty="0"/>
              <a:t>Parents to drop off </a:t>
            </a:r>
            <a:r>
              <a:rPr lang="en" dirty="0" smtClean="0"/>
              <a:t>at the playground and collect from classroom door.</a:t>
            </a:r>
            <a:endParaRP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Communication - home/school</a:t>
            </a:r>
            <a:endParaRPr/>
          </a:p>
        </p:txBody>
      </p:sp>
      <p:sp>
        <p:nvSpPr>
          <p:cNvPr id="141" name="Google Shape;141;p1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Clr>
                <a:schemeClr val="dk1"/>
              </a:buClr>
              <a:buSzPts val="1100"/>
              <a:buFont typeface="Arial"/>
              <a:buNone/>
            </a:pPr>
            <a:r>
              <a:rPr lang="en" b="1"/>
              <a:t>On the day brief messages</a:t>
            </a:r>
            <a:r>
              <a:rPr lang="en"/>
              <a:t>:   To class teacher in the playground in the morning.  Face to face at the end of the day.</a:t>
            </a:r>
            <a:endParaRPr/>
          </a:p>
          <a:p>
            <a:pPr marL="0" lvl="0" indent="0" algn="l" rtl="0">
              <a:lnSpc>
                <a:spcPct val="138000"/>
              </a:lnSpc>
              <a:spcBef>
                <a:spcPts val="1600"/>
              </a:spcBef>
              <a:spcAft>
                <a:spcPts val="0"/>
              </a:spcAft>
              <a:buClr>
                <a:schemeClr val="dk1"/>
              </a:buClr>
              <a:buSzPts val="1100"/>
              <a:buFont typeface="Arial"/>
              <a:buNone/>
            </a:pPr>
            <a:r>
              <a:rPr lang="en" b="1"/>
              <a:t>Changes to admin information</a:t>
            </a:r>
            <a:r>
              <a:rPr lang="en"/>
              <a:t>: email office e.g. changes of address, who is picking up</a:t>
            </a:r>
            <a:endParaRPr/>
          </a:p>
          <a:p>
            <a:pPr marL="0" lvl="0" indent="0" algn="l" rtl="0">
              <a:lnSpc>
                <a:spcPct val="138000"/>
              </a:lnSpc>
              <a:spcBef>
                <a:spcPts val="1600"/>
              </a:spcBef>
              <a:spcAft>
                <a:spcPts val="0"/>
              </a:spcAft>
              <a:buClr>
                <a:schemeClr val="dk1"/>
              </a:buClr>
              <a:buSzPts val="1100"/>
              <a:buFont typeface="Arial"/>
              <a:buNone/>
            </a:pPr>
            <a:r>
              <a:rPr lang="en" b="1"/>
              <a:t>Surprises/emergencies:</a:t>
            </a:r>
            <a:r>
              <a:rPr lang="en"/>
              <a:t> email directly to the office</a:t>
            </a:r>
            <a:endParaRPr/>
          </a:p>
          <a:p>
            <a:pPr marL="0" lvl="0" indent="0" algn="l" rtl="0">
              <a:lnSpc>
                <a:spcPct val="138000"/>
              </a:lnSpc>
              <a:spcBef>
                <a:spcPts val="1600"/>
              </a:spcBef>
              <a:spcAft>
                <a:spcPts val="1600"/>
              </a:spcAft>
              <a:buClr>
                <a:schemeClr val="dk1"/>
              </a:buClr>
              <a:buSzPts val="1100"/>
              <a:buFont typeface="Arial"/>
              <a:buNone/>
            </a:pPr>
            <a:r>
              <a:rPr lang="en"/>
              <a:t>Please book up an appointment if there is a more lengthy issue in person or by email.  </a:t>
            </a:r>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5"/>
          <p:cNvSpPr txBox="1">
            <a:spLocks noGrp="1"/>
          </p:cNvSpPr>
          <p:nvPr>
            <p:ph type="title"/>
          </p:nvPr>
        </p:nvSpPr>
        <p:spPr>
          <a:xfrm>
            <a:off x="311700" y="90856"/>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
              <a:t> Parents involved in school</a:t>
            </a:r>
            <a:endParaRPr/>
          </a:p>
        </p:txBody>
      </p:sp>
      <p:sp>
        <p:nvSpPr>
          <p:cNvPr id="147" name="Google Shape;147;p15"/>
          <p:cNvSpPr txBox="1">
            <a:spLocks noGrp="1"/>
          </p:cNvSpPr>
          <p:nvPr>
            <p:ph type="body" idx="1"/>
          </p:nvPr>
        </p:nvSpPr>
        <p:spPr>
          <a:xfrm>
            <a:off x="311700" y="785427"/>
            <a:ext cx="8520600" cy="3990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 dirty="0"/>
              <a:t>We are a partnership with you and your child.</a:t>
            </a:r>
            <a:endParaRPr dirty="0"/>
          </a:p>
          <a:p>
            <a:pPr marL="0" lvl="0" indent="0" algn="l" rtl="0">
              <a:lnSpc>
                <a:spcPct val="115000"/>
              </a:lnSpc>
              <a:spcBef>
                <a:spcPts val="1600"/>
              </a:spcBef>
              <a:spcAft>
                <a:spcPts val="0"/>
              </a:spcAft>
              <a:buSzPts val="1800"/>
              <a:buNone/>
            </a:pPr>
            <a:r>
              <a:rPr lang="en" dirty="0"/>
              <a:t>We want your child to achieve the best they can and to have the most positive educational experience.</a:t>
            </a:r>
            <a:endParaRPr dirty="0"/>
          </a:p>
          <a:p>
            <a:pPr marL="0" lvl="0" indent="0" algn="l" rtl="0">
              <a:lnSpc>
                <a:spcPct val="115000"/>
              </a:lnSpc>
              <a:spcBef>
                <a:spcPts val="1600"/>
              </a:spcBef>
              <a:spcAft>
                <a:spcPts val="0"/>
              </a:spcAft>
              <a:buSzPts val="1800"/>
              <a:buNone/>
            </a:pPr>
            <a:r>
              <a:rPr lang="en" dirty="0"/>
              <a:t>Things you can be involved in:</a:t>
            </a:r>
            <a:endParaRPr dirty="0"/>
          </a:p>
          <a:p>
            <a:pPr marL="457200" lvl="0" indent="-342900" algn="l" rtl="0">
              <a:lnSpc>
                <a:spcPct val="115000"/>
              </a:lnSpc>
              <a:spcBef>
                <a:spcPts val="1600"/>
              </a:spcBef>
              <a:spcAft>
                <a:spcPts val="0"/>
              </a:spcAft>
              <a:buSzPts val="1800"/>
              <a:buChar char="●"/>
            </a:pPr>
            <a:r>
              <a:rPr lang="en" dirty="0"/>
              <a:t>FOBS</a:t>
            </a:r>
            <a:endParaRPr dirty="0"/>
          </a:p>
          <a:p>
            <a:pPr marL="457200" lvl="0" indent="-342900" algn="l" rtl="0">
              <a:lnSpc>
                <a:spcPct val="115000"/>
              </a:lnSpc>
              <a:spcBef>
                <a:spcPts val="0"/>
              </a:spcBef>
              <a:spcAft>
                <a:spcPts val="0"/>
              </a:spcAft>
              <a:buSzPts val="1800"/>
              <a:buChar char="●"/>
            </a:pPr>
            <a:r>
              <a:rPr lang="en" dirty="0"/>
              <a:t>Sharing your expertise e.g. Topic?  Art? - on a regular or adhoc basis, </a:t>
            </a:r>
            <a:endParaRPr dirty="0"/>
          </a:p>
          <a:p>
            <a:pPr marL="457200" lvl="0" indent="-342900" algn="l" rtl="0">
              <a:lnSpc>
                <a:spcPct val="115000"/>
              </a:lnSpc>
              <a:spcBef>
                <a:spcPts val="0"/>
              </a:spcBef>
              <a:spcAft>
                <a:spcPts val="0"/>
              </a:spcAft>
              <a:buSzPts val="1800"/>
              <a:buChar char="●"/>
            </a:pPr>
            <a:r>
              <a:rPr lang="en" dirty="0"/>
              <a:t>Volunteer helper </a:t>
            </a:r>
            <a:endParaRPr lang="en" dirty="0" smtClean="0"/>
          </a:p>
          <a:p>
            <a:pPr marL="457200" lvl="0" indent="-342900" algn="l" rtl="0">
              <a:lnSpc>
                <a:spcPct val="115000"/>
              </a:lnSpc>
              <a:spcBef>
                <a:spcPts val="0"/>
              </a:spcBef>
              <a:spcAft>
                <a:spcPts val="0"/>
              </a:spcAft>
              <a:buSzPts val="1800"/>
              <a:buChar char="●"/>
            </a:pPr>
            <a:r>
              <a:rPr lang="en" dirty="0" smtClean="0"/>
              <a:t>Volunteering for trips and activites</a:t>
            </a:r>
            <a:endParaRPr dirty="0"/>
          </a:p>
          <a:p>
            <a:pPr marL="457200" lvl="0" indent="-342900" algn="l" rtl="0">
              <a:lnSpc>
                <a:spcPct val="115000"/>
              </a:lnSpc>
              <a:spcBef>
                <a:spcPts val="0"/>
              </a:spcBef>
              <a:spcAft>
                <a:spcPts val="0"/>
              </a:spcAft>
              <a:buSzPts val="1800"/>
              <a:buChar char="●"/>
            </a:pPr>
            <a:r>
              <a:rPr lang="en" dirty="0"/>
              <a:t>Amazon WISHLIST: one per class plus other special events such as writing weeks.  Our first writing week in November has a wishlist attached to it, which can be found on last week’s bulletin</a:t>
            </a:r>
            <a:endParaRPr dirty="0"/>
          </a:p>
          <a:p>
            <a:pPr marL="0" lvl="0" indent="0" algn="l" rtl="0">
              <a:lnSpc>
                <a:spcPct val="115000"/>
              </a:lnSpc>
              <a:spcBef>
                <a:spcPts val="1600"/>
              </a:spcBef>
              <a:spcAft>
                <a:spcPts val="1600"/>
              </a:spcAft>
              <a:buSzPts val="1800"/>
              <a:buNone/>
            </a:pPr>
            <a:endParaRP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
              <a:t>Any questions?</a:t>
            </a:r>
            <a:endParaRPr/>
          </a:p>
        </p:txBody>
      </p:sp>
      <p:sp>
        <p:nvSpPr>
          <p:cNvPr id="153" name="Google Shape;153;p1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800"/>
              <a:buNone/>
            </a:pPr>
            <a:endParaRPr/>
          </a:p>
        </p:txBody>
      </p:sp>
      <p:pic>
        <p:nvPicPr>
          <p:cNvPr id="154" name="Google Shape;154;p16"/>
          <p:cNvPicPr preferRelativeResize="0"/>
          <p:nvPr/>
        </p:nvPicPr>
        <p:blipFill rotWithShape="1">
          <a:blip r:embed="rId3">
            <a:alphaModFix/>
          </a:blip>
          <a:srcRect/>
          <a:stretch/>
        </p:blipFill>
        <p:spPr>
          <a:xfrm>
            <a:off x="2414588" y="1393825"/>
            <a:ext cx="4314825" cy="2933700"/>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1518</TotalTime>
  <Words>1306</Words>
  <Application>Microsoft Office PowerPoint</Application>
  <PresentationFormat>On-screen Show (16:9)</PresentationFormat>
  <Paragraphs>106</Paragraphs>
  <Slides>19</Slides>
  <Notes>17</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19</vt:i4>
      </vt:variant>
    </vt:vector>
  </HeadingPairs>
  <TitlesOfParts>
    <vt:vector size="21" baseType="lpstr">
      <vt:lpstr>Arial</vt:lpstr>
      <vt:lpstr>Simple Light</vt:lpstr>
      <vt:lpstr>Class Essentials</vt:lpstr>
      <vt:lpstr>Website www.bartonprimary.org.uk/page/?title=Kingfisher+Y2&amp;pid=58</vt:lpstr>
      <vt:lpstr>Typical day and week</vt:lpstr>
      <vt:lpstr>Curriculum</vt:lpstr>
      <vt:lpstr>How you can help at home</vt:lpstr>
      <vt:lpstr>How you can help at home</vt:lpstr>
      <vt:lpstr>PowerPoint Presentation</vt:lpstr>
      <vt:lpstr>PowerPoint Presentation</vt:lpstr>
      <vt:lpstr>Maths</vt:lpstr>
      <vt:lpstr>Spelling</vt:lpstr>
      <vt:lpstr>What to bring and what to leave at home</vt:lpstr>
      <vt:lpstr>PE kits </vt:lpstr>
      <vt:lpstr>What will my child be learning?</vt:lpstr>
      <vt:lpstr>RSE</vt:lpstr>
      <vt:lpstr>Online saftey</vt:lpstr>
      <vt:lpstr>Behaviour and safety</vt:lpstr>
      <vt:lpstr>Communication - home/school</vt:lpstr>
      <vt:lpstr> Parents involved in school</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Essentials</dc:title>
  <dc:creator>Ansel Burn</dc:creator>
  <cp:lastModifiedBy>Ansel Burn</cp:lastModifiedBy>
  <cp:revision>8</cp:revision>
  <dcterms:modified xsi:type="dcterms:W3CDTF">2026-09-08T07:06:47Z</dcterms:modified>
</cp:coreProperties>
</file>