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9" r:id="rId10"/>
    <p:sldId id="264" r:id="rId11"/>
    <p:sldId id="265" r:id="rId12"/>
    <p:sldId id="266" r:id="rId13"/>
    <p:sldId id="267" r:id="rId14"/>
    <p:sldId id="268"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78"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60790ac60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60790ac60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Music teacher -same as last year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9754ffab0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9754ffab0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60790ac60e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60790ac60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HT - mention home learning project and </a:t>
            </a:r>
            <a:r>
              <a:rPr lang="en">
                <a:solidFill>
                  <a:schemeClr val="dk1"/>
                </a:solidFill>
              </a:rPr>
              <a:t>times tables rockstars.</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ef83f893d5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ef83f893d5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60790ac60e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60790ac60e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Really keen on having books on tables that they can just pick up when there is a couple of free minutes.</a:t>
            </a:r>
            <a:endParaRPr dirty="0"/>
          </a:p>
          <a:p>
            <a:pPr marL="0" lvl="0" indent="0" algn="l" rtl="0">
              <a:spcBef>
                <a:spcPts val="0"/>
              </a:spcBef>
              <a:spcAft>
                <a:spcPts val="0"/>
              </a:spcAft>
              <a:buNone/>
            </a:pPr>
            <a:r>
              <a:rPr lang="en" dirty="0"/>
              <a:t>Reading record, they are allowed to write in it and might be worth them writing a few lines to show they have understood the book when they have finished writing it.</a:t>
            </a:r>
            <a:endParaRPr dirty="0"/>
          </a:p>
          <a:p>
            <a:pPr marL="0" lvl="0" indent="0" algn="l" rtl="0">
              <a:spcBef>
                <a:spcPts val="0"/>
              </a:spcBef>
              <a:spcAft>
                <a:spcPts val="0"/>
              </a:spcAft>
              <a:buNone/>
            </a:pPr>
            <a:r>
              <a:rPr lang="en" dirty="0"/>
              <a:t>Musical instruments can go home.</a:t>
            </a:r>
            <a:endParaRPr dirty="0"/>
          </a:p>
          <a:p>
            <a:pPr marL="0" lvl="0" indent="0" algn="l" rtl="0">
              <a:spcBef>
                <a:spcPts val="0"/>
              </a:spcBef>
              <a:spcAft>
                <a:spcPts val="0"/>
              </a:spcAft>
              <a:buNone/>
            </a:pPr>
            <a:r>
              <a:rPr lang="en" dirty="0"/>
              <a:t>Worth mentioning about booking on for school dinners because still some haven’t.</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60790ac60e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60790ac60e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LCWC - look, cover, write, check sheet will be given out on friday</a:t>
            </a:r>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60790ac60e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60790ac60e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 emphasis that it has been simplified a bit this year.</a:t>
            </a:r>
            <a:endParaRPr/>
          </a:p>
          <a:p>
            <a:pPr marL="0" lvl="0" indent="0" algn="l" rtl="0">
              <a:spcBef>
                <a:spcPts val="0"/>
              </a:spcBef>
              <a:spcAft>
                <a:spcPts val="0"/>
              </a:spcAft>
              <a:buNone/>
            </a:pPr>
            <a:r>
              <a:rPr lang="en"/>
              <a:t>Esafety is very important we are covering this in computing. There probably will be a parents session for this but the date hasn’t been set. </a:t>
            </a:r>
            <a:endParaRPr/>
          </a:p>
          <a:p>
            <a:pPr marL="0" lvl="0" indent="0" algn="l" rtl="0">
              <a:spcBef>
                <a:spcPts val="0"/>
              </a:spcBef>
              <a:spcAft>
                <a:spcPts val="0"/>
              </a:spcAft>
              <a:buNone/>
            </a:pPr>
            <a:r>
              <a:rPr lang="en"/>
              <a:t>If there is an incident parents will be contacted that day - perpetrator and victim</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60790ac60e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60790ac60e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Whatsapp group, please keep it positive and inclusive. Any issues raised please speak to teachers.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60790ac60e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60790ac60e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Very happy for parents to come in and read with their child - need to work out when would be a good day for this.</a:t>
            </a:r>
            <a:endParaRPr/>
          </a:p>
          <a:p>
            <a:pPr marL="0" lvl="0" indent="0" algn="l" rtl="0">
              <a:spcBef>
                <a:spcPts val="0"/>
              </a:spcBef>
              <a:spcAft>
                <a:spcPts val="0"/>
              </a:spcAft>
              <a:buNone/>
            </a:pPr>
            <a:r>
              <a:rPr lang="en"/>
              <a:t>FOBS - Friends of Barton School</a:t>
            </a:r>
            <a:endParaRPr/>
          </a:p>
          <a:p>
            <a:pPr marL="0" lvl="0" indent="0" algn="l" rtl="0">
              <a:spcBef>
                <a:spcPts val="0"/>
              </a:spcBef>
              <a:spcAft>
                <a:spcPts val="0"/>
              </a:spcAft>
              <a:buNone/>
            </a:pPr>
            <a:r>
              <a:rPr lang="en"/>
              <a:t>Specific skill.</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47779de3e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47779de3e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Worth mentioning there will be a SATs evening later on in the spring term.</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ef83f893d5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ef83f893d5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4770aeef3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4770aeef3e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2078550" y="1840525"/>
            <a:ext cx="5167200" cy="79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latin typeface="Sassoon Primary" pitchFamily="50" charset="0"/>
              </a:rPr>
              <a:t>Class Essentials</a:t>
            </a:r>
            <a:endParaRPr dirty="0">
              <a:latin typeface="Sassoon Primary" pitchFamily="50" charset="0"/>
            </a:endParaRPr>
          </a:p>
        </p:txBody>
      </p:sp>
      <p:sp>
        <p:nvSpPr>
          <p:cNvPr id="55" name="Google Shape;55;p13"/>
          <p:cNvSpPr txBox="1">
            <a:spLocks noGrp="1"/>
          </p:cNvSpPr>
          <p:nvPr>
            <p:ph type="subTitle" idx="1"/>
          </p:nvPr>
        </p:nvSpPr>
        <p:spPr>
          <a:xfrm>
            <a:off x="852525" y="2609000"/>
            <a:ext cx="7282500" cy="1647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Sassoon Primary" pitchFamily="50" charset="0"/>
              </a:rPr>
              <a:t>Owl Class</a:t>
            </a:r>
            <a:endParaRPr dirty="0">
              <a:latin typeface="Sassoon Primary" pitchFamily="50" charset="0"/>
            </a:endParaRPr>
          </a:p>
          <a:p>
            <a:pPr marL="0" lvl="0" indent="0" algn="ctr" rtl="0">
              <a:spcBef>
                <a:spcPts val="0"/>
              </a:spcBef>
              <a:spcAft>
                <a:spcPts val="0"/>
              </a:spcAft>
              <a:buNone/>
            </a:pPr>
            <a:r>
              <a:rPr lang="en" dirty="0">
                <a:latin typeface="Sassoon Primary" pitchFamily="50" charset="0"/>
              </a:rPr>
              <a:t>Mr Pastor</a:t>
            </a:r>
            <a:endParaRPr sz="3400" dirty="0">
              <a:highlight>
                <a:srgbClr val="FFFFFF"/>
              </a:highlight>
              <a:latin typeface="Sassoon Primary" pitchFamily="50" charset="0"/>
            </a:endParaRPr>
          </a:p>
          <a:p>
            <a:pPr marL="0" lvl="0" indent="0" algn="ctr" rtl="0">
              <a:spcBef>
                <a:spcPts val="0"/>
              </a:spcBef>
              <a:spcAft>
                <a:spcPts val="0"/>
              </a:spcAft>
              <a:buNone/>
            </a:pPr>
            <a:r>
              <a:rPr lang="en" dirty="0">
                <a:latin typeface="Sassoon Primary" pitchFamily="50" charset="0"/>
              </a:rPr>
              <a:t>September 2026</a:t>
            </a:r>
            <a:endParaRPr dirty="0">
              <a:latin typeface="Sassoon Primary" pitchFamily="50" charset="0"/>
            </a:endParaRPr>
          </a:p>
        </p:txBody>
      </p:sp>
      <p:pic>
        <p:nvPicPr>
          <p:cNvPr id="56" name="Google Shape;56;p13"/>
          <p:cNvPicPr preferRelativeResize="0"/>
          <p:nvPr/>
        </p:nvPicPr>
        <p:blipFill>
          <a:blip r:embed="rId3">
            <a:alphaModFix/>
          </a:blip>
          <a:stretch>
            <a:fillRect/>
          </a:stretch>
        </p:blipFill>
        <p:spPr>
          <a:xfrm>
            <a:off x="174913" y="172463"/>
            <a:ext cx="8524875" cy="1647825"/>
          </a:xfrm>
          <a:prstGeom prst="rect">
            <a:avLst/>
          </a:prstGeom>
          <a:noFill/>
          <a:ln>
            <a:noFill/>
          </a:ln>
        </p:spPr>
      </p:pic>
      <p:pic>
        <p:nvPicPr>
          <p:cNvPr id="3" name="Picture 2">
            <a:extLst>
              <a:ext uri="{FF2B5EF4-FFF2-40B4-BE49-F238E27FC236}">
                <a16:creationId xmlns:a16="http://schemas.microsoft.com/office/drawing/2014/main" id="{F917A714-DDA8-4A9E-9397-227BFD094EA9}"/>
              </a:ext>
            </a:extLst>
          </p:cNvPr>
          <p:cNvPicPr>
            <a:picLocks noChangeAspect="1"/>
          </p:cNvPicPr>
          <p:nvPr/>
        </p:nvPicPr>
        <p:blipFill>
          <a:blip r:embed="rId4"/>
          <a:stretch>
            <a:fillRect/>
          </a:stretch>
        </p:blipFill>
        <p:spPr>
          <a:xfrm>
            <a:off x="756726" y="2482105"/>
            <a:ext cx="1860349" cy="190169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4"/>
          <p:cNvSpPr txBox="1">
            <a:spLocks noGrp="1"/>
          </p:cNvSpPr>
          <p:nvPr>
            <p:ph type="title"/>
          </p:nvPr>
        </p:nvSpPr>
        <p:spPr>
          <a:xfrm>
            <a:off x="0" y="723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Typical day and week</a:t>
            </a:r>
            <a:endParaRPr dirty="0">
              <a:latin typeface="Sassoon Primary" pitchFamily="50" charset="0"/>
            </a:endParaRPr>
          </a:p>
        </p:txBody>
      </p:sp>
      <p:sp>
        <p:nvSpPr>
          <p:cNvPr id="62" name="Google Shape;62;p1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pic>
        <p:nvPicPr>
          <p:cNvPr id="3" name="Picture 2">
            <a:extLst>
              <a:ext uri="{FF2B5EF4-FFF2-40B4-BE49-F238E27FC236}">
                <a16:creationId xmlns:a16="http://schemas.microsoft.com/office/drawing/2014/main" id="{AE5DD29C-4067-C75F-F6B4-D0EFCDC536EB}"/>
              </a:ext>
            </a:extLst>
          </p:cNvPr>
          <p:cNvPicPr>
            <a:picLocks noChangeAspect="1"/>
          </p:cNvPicPr>
          <p:nvPr/>
        </p:nvPicPr>
        <p:blipFill>
          <a:blip r:embed="rId3"/>
          <a:stretch>
            <a:fillRect/>
          </a:stretch>
        </p:blipFill>
        <p:spPr>
          <a:xfrm>
            <a:off x="311700" y="798644"/>
            <a:ext cx="8520600" cy="404864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74100" y="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Curriculum</a:t>
            </a:r>
            <a:r>
              <a:rPr lang="en" dirty="0"/>
              <a:t> </a:t>
            </a:r>
            <a:endParaRPr dirty="0"/>
          </a:p>
        </p:txBody>
      </p:sp>
      <p:sp>
        <p:nvSpPr>
          <p:cNvPr id="69" name="Google Shape;69;p15"/>
          <p:cNvSpPr txBox="1">
            <a:spLocks noGrp="1"/>
          </p:cNvSpPr>
          <p:nvPr>
            <p:ph type="body" idx="1"/>
          </p:nvPr>
        </p:nvSpPr>
        <p:spPr>
          <a:xfrm>
            <a:off x="74100" y="552600"/>
            <a:ext cx="27603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Our class reader for this half term is Kensuke’s Kingdom By Michael Morpurgo</a:t>
            </a:r>
          </a:p>
          <a:p>
            <a:pPr marL="0" lvl="0" indent="0" algn="l" rtl="0">
              <a:spcBef>
                <a:spcPts val="0"/>
              </a:spcBef>
              <a:spcAft>
                <a:spcPts val="0"/>
              </a:spcAft>
              <a:buNone/>
            </a:pPr>
            <a:endParaRPr lang="en" dirty="0">
              <a:latin typeface="Sassoon Primary" pitchFamily="50" charset="0"/>
            </a:endParaRPr>
          </a:p>
          <a:p>
            <a:pPr marL="0" lvl="0" indent="0" algn="l" rtl="0">
              <a:spcBef>
                <a:spcPts val="0"/>
              </a:spcBef>
              <a:spcAft>
                <a:spcPts val="0"/>
              </a:spcAft>
              <a:buNone/>
            </a:pPr>
            <a:endParaRPr lang="en" dirty="0">
              <a:latin typeface="Sassoon Primary" pitchFamily="50" charset="0"/>
            </a:endParaRPr>
          </a:p>
          <a:p>
            <a:pPr marL="0" lvl="0" indent="0" algn="l" rtl="0">
              <a:spcBef>
                <a:spcPts val="0"/>
              </a:spcBef>
              <a:spcAft>
                <a:spcPts val="0"/>
              </a:spcAft>
              <a:buNone/>
            </a:pPr>
            <a:r>
              <a:rPr lang="en" dirty="0">
                <a:latin typeface="Sassoon Primary" pitchFamily="50" charset="0"/>
              </a:rPr>
              <a:t>The curriculum outline is on the school website.  </a:t>
            </a:r>
            <a:endParaRPr dirty="0">
              <a:latin typeface="Sassoon Primary" pitchFamily="50" charset="0"/>
            </a:endParaRPr>
          </a:p>
        </p:txBody>
      </p:sp>
      <p:pic>
        <p:nvPicPr>
          <p:cNvPr id="3" name="Picture 2">
            <a:extLst>
              <a:ext uri="{FF2B5EF4-FFF2-40B4-BE49-F238E27FC236}">
                <a16:creationId xmlns:a16="http://schemas.microsoft.com/office/drawing/2014/main" id="{AE4BDB11-594B-5DD0-DA71-E56873479E14}"/>
              </a:ext>
            </a:extLst>
          </p:cNvPr>
          <p:cNvPicPr>
            <a:picLocks noChangeAspect="1"/>
          </p:cNvPicPr>
          <p:nvPr/>
        </p:nvPicPr>
        <p:blipFill>
          <a:blip r:embed="rId3"/>
          <a:stretch>
            <a:fillRect/>
          </a:stretch>
        </p:blipFill>
        <p:spPr>
          <a:xfrm>
            <a:off x="2834399" y="150264"/>
            <a:ext cx="6315485" cy="451600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6"/>
          <p:cNvSpPr txBox="1">
            <a:spLocks noGrp="1"/>
          </p:cNvSpPr>
          <p:nvPr>
            <p:ph type="title"/>
          </p:nvPr>
        </p:nvSpPr>
        <p:spPr>
          <a:xfrm>
            <a:off x="209425" y="1040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Home Learning Resources</a:t>
            </a:r>
            <a:endParaRPr dirty="0">
              <a:latin typeface="Sassoon Primary" pitchFamily="50" charset="0"/>
            </a:endParaRPr>
          </a:p>
        </p:txBody>
      </p:sp>
      <p:sp>
        <p:nvSpPr>
          <p:cNvPr id="76" name="Google Shape;76;p16"/>
          <p:cNvSpPr txBox="1">
            <a:spLocks noGrp="1"/>
          </p:cNvSpPr>
          <p:nvPr>
            <p:ph type="body" idx="1"/>
          </p:nvPr>
        </p:nvSpPr>
        <p:spPr>
          <a:xfrm>
            <a:off x="209425" y="416701"/>
            <a:ext cx="8520600" cy="3894900"/>
          </a:xfrm>
          <a:prstGeom prst="rect">
            <a:avLst/>
          </a:prstGeom>
        </p:spPr>
        <p:txBody>
          <a:bodyPr spcFirstLastPara="1" wrap="square" lIns="91425" tIns="91425" rIns="91425" bIns="91425" anchor="t" anchorCtr="0">
            <a:noAutofit/>
          </a:bodyPr>
          <a:lstStyle/>
          <a:p>
            <a:pPr marL="0" lvl="0" indent="0" algn="l" rtl="0">
              <a:spcBef>
                <a:spcPts val="1600"/>
              </a:spcBef>
              <a:spcAft>
                <a:spcPts val="0"/>
              </a:spcAft>
              <a:buNone/>
            </a:pPr>
            <a:r>
              <a:rPr lang="en" sz="1700" b="1" dirty="0">
                <a:latin typeface="Sassoon Primary" pitchFamily="50" charset="0"/>
              </a:rPr>
              <a:t>Home Learning Projects</a:t>
            </a:r>
            <a:r>
              <a:rPr lang="en" sz="1700" dirty="0">
                <a:latin typeface="Sassoon Primary" pitchFamily="50" charset="0"/>
              </a:rPr>
              <a:t> - these are a great opportunity for speaking and listening, confidence building, sharing ideas, developing new skills, chance to be creative and independent. Please do try to make the home learning as independent as possible.</a:t>
            </a:r>
            <a:endParaRPr sz="1700" dirty="0">
              <a:latin typeface="Sassoon Primary" pitchFamily="50" charset="0"/>
            </a:endParaRPr>
          </a:p>
          <a:p>
            <a:pPr marL="0" lvl="0" indent="0" algn="l" rtl="0">
              <a:spcBef>
                <a:spcPts val="1600"/>
              </a:spcBef>
              <a:spcAft>
                <a:spcPts val="0"/>
              </a:spcAft>
              <a:buClr>
                <a:schemeClr val="dk1"/>
              </a:buClr>
              <a:buSzPts val="1100"/>
              <a:buFont typeface="Arial"/>
              <a:buNone/>
            </a:pPr>
            <a:endParaRPr sz="1350" dirty="0">
              <a:solidFill>
                <a:srgbClr val="111111"/>
              </a:solidFill>
              <a:highlight>
                <a:srgbClr val="FFFFFF"/>
              </a:highlight>
            </a:endParaRPr>
          </a:p>
          <a:p>
            <a:pPr marL="0" lvl="0" indent="0" algn="l" rtl="0">
              <a:spcBef>
                <a:spcPts val="1500"/>
              </a:spcBef>
              <a:spcAft>
                <a:spcPts val="0"/>
              </a:spcAft>
              <a:buClr>
                <a:schemeClr val="dk1"/>
              </a:buClr>
              <a:buSzPts val="1100"/>
              <a:buFont typeface="Arial"/>
              <a:buNone/>
            </a:pPr>
            <a:r>
              <a:rPr lang="en" sz="1350" dirty="0">
                <a:solidFill>
                  <a:schemeClr val="lt1"/>
                </a:solidFill>
                <a:highlight>
                  <a:schemeClr val="lt1"/>
                </a:highlight>
              </a:rPr>
              <a:t>T</a:t>
            </a:r>
            <a:endParaRPr sz="1350" dirty="0">
              <a:solidFill>
                <a:schemeClr val="lt1"/>
              </a:solidFill>
              <a:highlight>
                <a:schemeClr val="lt1"/>
              </a:highlight>
            </a:endParaRPr>
          </a:p>
          <a:p>
            <a:pPr marL="0" lvl="0" indent="0" algn="l" rtl="0">
              <a:spcBef>
                <a:spcPts val="1500"/>
              </a:spcBef>
              <a:spcAft>
                <a:spcPts val="0"/>
              </a:spcAft>
              <a:buNone/>
            </a:pPr>
            <a:endParaRPr sz="1700" b="1" dirty="0"/>
          </a:p>
          <a:p>
            <a:pPr marL="0" lvl="0" indent="0" algn="l" rtl="0">
              <a:spcBef>
                <a:spcPts val="1600"/>
              </a:spcBef>
              <a:spcAft>
                <a:spcPts val="0"/>
              </a:spcAft>
              <a:buNone/>
            </a:pPr>
            <a:endParaRPr sz="1700" dirty="0"/>
          </a:p>
          <a:p>
            <a:pPr marL="0" lvl="0" indent="0" algn="l" rtl="0">
              <a:spcBef>
                <a:spcPts val="1600"/>
              </a:spcBef>
              <a:spcAft>
                <a:spcPts val="1600"/>
              </a:spcAft>
              <a:buClr>
                <a:schemeClr val="dk1"/>
              </a:buClr>
              <a:buSzPts val="1100"/>
              <a:buFont typeface="Arial"/>
              <a:buNone/>
            </a:pPr>
            <a:endParaRPr dirty="0"/>
          </a:p>
        </p:txBody>
      </p:sp>
      <p:pic>
        <p:nvPicPr>
          <p:cNvPr id="3" name="Picture 2">
            <a:extLst>
              <a:ext uri="{FF2B5EF4-FFF2-40B4-BE49-F238E27FC236}">
                <a16:creationId xmlns:a16="http://schemas.microsoft.com/office/drawing/2014/main" id="{9019FBF9-2C37-354E-6D00-458FB3A5C17F}"/>
              </a:ext>
            </a:extLst>
          </p:cNvPr>
          <p:cNvPicPr>
            <a:picLocks noChangeAspect="1"/>
          </p:cNvPicPr>
          <p:nvPr/>
        </p:nvPicPr>
        <p:blipFill>
          <a:blip r:embed="rId3"/>
          <a:stretch>
            <a:fillRect/>
          </a:stretch>
        </p:blipFill>
        <p:spPr>
          <a:xfrm>
            <a:off x="3005661" y="1668544"/>
            <a:ext cx="4810649" cy="319852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Website</a:t>
            </a:r>
            <a:endParaRPr dirty="0">
              <a:latin typeface="Sassoon Primary" pitchFamily="50" charset="0"/>
            </a:endParaRPr>
          </a:p>
        </p:txBody>
      </p:sp>
      <p:sp>
        <p:nvSpPr>
          <p:cNvPr id="86" name="Google Shape;86;p17"/>
          <p:cNvSpPr txBox="1">
            <a:spLocks noGrp="1"/>
          </p:cNvSpPr>
          <p:nvPr>
            <p:ph type="body" idx="1"/>
          </p:nvPr>
        </p:nvSpPr>
        <p:spPr>
          <a:xfrm>
            <a:off x="311700" y="1152475"/>
            <a:ext cx="8520600" cy="2411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Please do see the website for any general information about the class.</a:t>
            </a:r>
            <a:endParaRPr dirty="0">
              <a:latin typeface="Sassoon Primary" pitchFamily="50" charset="0"/>
            </a:endParaRPr>
          </a:p>
          <a:p>
            <a:pPr marL="0" lvl="0" indent="0" algn="l" rtl="0">
              <a:spcBef>
                <a:spcPts val="1600"/>
              </a:spcBef>
              <a:spcAft>
                <a:spcPts val="0"/>
              </a:spcAft>
              <a:buNone/>
            </a:pPr>
            <a:r>
              <a:rPr lang="en" dirty="0">
                <a:latin typeface="Sassoon Primary" pitchFamily="50" charset="0"/>
              </a:rPr>
              <a:t>There are lots of usual resources to help support your child in things such as reading, SPAG and maths.</a:t>
            </a:r>
            <a:endParaRPr dirty="0">
              <a:latin typeface="Sassoon Primary" pitchFamily="50" charset="0"/>
            </a:endParaRPr>
          </a:p>
          <a:p>
            <a:pPr marL="0" lvl="0" indent="0" algn="l" rtl="0">
              <a:spcBef>
                <a:spcPts val="1600"/>
              </a:spcBef>
              <a:spcAft>
                <a:spcPts val="0"/>
              </a:spcAft>
              <a:buNone/>
            </a:pPr>
            <a:r>
              <a:rPr lang="en" dirty="0">
                <a:latin typeface="Sassoon Primary" pitchFamily="50" charset="0"/>
              </a:rPr>
              <a:t>The gallery will also be in use with pictures of different activities that have occurred throughout the year.</a:t>
            </a:r>
            <a:endParaRPr dirty="0">
              <a:latin typeface="Sassoon Primary" pitchFamily="50" charset="0"/>
            </a:endParaRPr>
          </a:p>
          <a:p>
            <a:pPr marL="0" lvl="0" indent="0" algn="l" rtl="0">
              <a:spcBef>
                <a:spcPts val="1600"/>
              </a:spcBef>
              <a:spcAft>
                <a:spcPts val="1600"/>
              </a:spcAft>
              <a:buNone/>
            </a:pPr>
            <a:endParaRPr dirty="0"/>
          </a:p>
        </p:txBody>
      </p:sp>
      <p:pic>
        <p:nvPicPr>
          <p:cNvPr id="87" name="Google Shape;87;p17"/>
          <p:cNvPicPr preferRelativeResize="0"/>
          <p:nvPr/>
        </p:nvPicPr>
        <p:blipFill>
          <a:blip r:embed="rId3">
            <a:alphaModFix/>
          </a:blip>
          <a:stretch>
            <a:fillRect/>
          </a:stretch>
        </p:blipFill>
        <p:spPr>
          <a:xfrm>
            <a:off x="3339713" y="3253825"/>
            <a:ext cx="1914525" cy="1733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311700" y="2501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What to bring and what to leave at home</a:t>
            </a:r>
            <a:endParaRPr dirty="0">
              <a:latin typeface="Sassoon Primary" pitchFamily="50" charset="0"/>
            </a:endParaRPr>
          </a:p>
        </p:txBody>
      </p:sp>
      <p:sp>
        <p:nvSpPr>
          <p:cNvPr id="93" name="Google Shape;93;p18"/>
          <p:cNvSpPr txBox="1">
            <a:spLocks noGrp="1"/>
          </p:cNvSpPr>
          <p:nvPr>
            <p:ph type="body" idx="1"/>
          </p:nvPr>
        </p:nvSpPr>
        <p:spPr>
          <a:xfrm>
            <a:off x="311700" y="72302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solidFill>
                  <a:srgbClr val="6AA84F"/>
                </a:solidFill>
                <a:latin typeface="Sassoon Primary" pitchFamily="50" charset="0"/>
              </a:rPr>
              <a:t>Please clearly label everything with your child’s name. </a:t>
            </a:r>
            <a:endParaRPr dirty="0">
              <a:solidFill>
                <a:srgbClr val="6AA84F"/>
              </a:solidFill>
              <a:latin typeface="Sassoon Primary" pitchFamily="50" charset="0"/>
            </a:endParaRPr>
          </a:p>
          <a:p>
            <a:pPr marL="457200" lvl="0" indent="-342900" algn="l" rtl="0">
              <a:spcBef>
                <a:spcPts val="1600"/>
              </a:spcBef>
              <a:spcAft>
                <a:spcPts val="0"/>
              </a:spcAft>
              <a:buClr>
                <a:srgbClr val="6AA84F"/>
              </a:buClr>
              <a:buSzPts val="1800"/>
              <a:buChar char="★"/>
            </a:pPr>
            <a:r>
              <a:rPr lang="en" dirty="0">
                <a:solidFill>
                  <a:srgbClr val="6AA84F"/>
                </a:solidFill>
                <a:latin typeface="Sassoon Primary" pitchFamily="50" charset="0"/>
              </a:rPr>
              <a:t>A healthy snack for play time: fruit or vegetables. (Sesame allergy)</a:t>
            </a:r>
            <a:endParaRPr dirty="0">
              <a:solidFill>
                <a:srgbClr val="6AA84F"/>
              </a:solidFill>
              <a:latin typeface="Sassoon Primary" pitchFamily="50" charset="0"/>
            </a:endParaRPr>
          </a:p>
          <a:p>
            <a:pPr marL="457200" lvl="0" indent="-342900" algn="l" rtl="0">
              <a:spcBef>
                <a:spcPts val="0"/>
              </a:spcBef>
              <a:spcAft>
                <a:spcPts val="0"/>
              </a:spcAft>
              <a:buClr>
                <a:srgbClr val="6AA84F"/>
              </a:buClr>
              <a:buSzPts val="1800"/>
              <a:buChar char="★"/>
            </a:pPr>
            <a:r>
              <a:rPr lang="en" dirty="0">
                <a:solidFill>
                  <a:srgbClr val="6AA84F"/>
                </a:solidFill>
                <a:latin typeface="Sassoon Primary" pitchFamily="50" charset="0"/>
              </a:rPr>
              <a:t>Water bottle; named and separate from lunch box.</a:t>
            </a:r>
            <a:endParaRPr dirty="0">
              <a:solidFill>
                <a:srgbClr val="6AA84F"/>
              </a:solidFill>
              <a:latin typeface="Sassoon Primary" pitchFamily="50" charset="0"/>
            </a:endParaRPr>
          </a:p>
          <a:p>
            <a:pPr marL="457200" lvl="0" indent="-342900" algn="l" rtl="0">
              <a:spcBef>
                <a:spcPts val="0"/>
              </a:spcBef>
              <a:spcAft>
                <a:spcPts val="0"/>
              </a:spcAft>
              <a:buClr>
                <a:srgbClr val="6AA84F"/>
              </a:buClr>
              <a:buSzPts val="1800"/>
              <a:buChar char="★"/>
            </a:pPr>
            <a:r>
              <a:rPr lang="en" dirty="0">
                <a:solidFill>
                  <a:srgbClr val="6AA84F"/>
                </a:solidFill>
                <a:latin typeface="Sassoon Primary" pitchFamily="50" charset="0"/>
              </a:rPr>
              <a:t>Wear PE kits to school on PE days (Mondays and Wednesdays) Hair tight up and no hoop earrings.</a:t>
            </a:r>
            <a:endParaRPr dirty="0">
              <a:solidFill>
                <a:srgbClr val="6AA84F"/>
              </a:solidFill>
              <a:latin typeface="Sassoon Primary" pitchFamily="50" charset="0"/>
            </a:endParaRPr>
          </a:p>
          <a:p>
            <a:pPr marL="457200" lvl="0" indent="-342900" algn="l" rtl="0">
              <a:spcBef>
                <a:spcPts val="0"/>
              </a:spcBef>
              <a:spcAft>
                <a:spcPts val="0"/>
              </a:spcAft>
              <a:buClr>
                <a:srgbClr val="6AA84F"/>
              </a:buClr>
              <a:buSzPts val="1800"/>
              <a:buChar char="★"/>
            </a:pPr>
            <a:r>
              <a:rPr lang="en" dirty="0">
                <a:solidFill>
                  <a:srgbClr val="6AA84F"/>
                </a:solidFill>
                <a:latin typeface="Sassoon Primary" pitchFamily="50" charset="0"/>
              </a:rPr>
              <a:t>Pencil cases are no necessary – learning pack system.</a:t>
            </a:r>
            <a:endParaRPr dirty="0">
              <a:solidFill>
                <a:srgbClr val="6AA84F"/>
              </a:solidFill>
              <a:latin typeface="Sassoon Primary" pitchFamily="50" charset="0"/>
            </a:endParaRPr>
          </a:p>
          <a:p>
            <a:pPr marL="0" lvl="0" indent="0" algn="l" rtl="0">
              <a:spcBef>
                <a:spcPts val="1600"/>
              </a:spcBef>
              <a:spcAft>
                <a:spcPts val="0"/>
              </a:spcAft>
              <a:buClr>
                <a:schemeClr val="dk1"/>
              </a:buClr>
              <a:buSzPts val="1100"/>
              <a:buFont typeface="Arial"/>
              <a:buNone/>
            </a:pPr>
            <a:r>
              <a:rPr lang="en" dirty="0">
                <a:solidFill>
                  <a:srgbClr val="FF0000"/>
                </a:solidFill>
                <a:latin typeface="Sassoon Primary" pitchFamily="50" charset="0"/>
              </a:rPr>
              <a:t>Please don’t bring in:</a:t>
            </a:r>
            <a:endParaRPr dirty="0">
              <a:solidFill>
                <a:srgbClr val="FF0000"/>
              </a:solidFill>
              <a:latin typeface="Sassoon Primary" pitchFamily="50" charset="0"/>
            </a:endParaRPr>
          </a:p>
          <a:p>
            <a:pPr marL="457200" lvl="0" indent="-342900" algn="l" rtl="0">
              <a:spcBef>
                <a:spcPts val="1600"/>
              </a:spcBef>
              <a:spcAft>
                <a:spcPts val="0"/>
              </a:spcAft>
              <a:buClr>
                <a:srgbClr val="FF0000"/>
              </a:buClr>
              <a:buSzPts val="1800"/>
              <a:buChar char="➔"/>
            </a:pPr>
            <a:r>
              <a:rPr lang="en" dirty="0">
                <a:solidFill>
                  <a:srgbClr val="FF0000"/>
                </a:solidFill>
                <a:latin typeface="Sassoon Primary" pitchFamily="50" charset="0"/>
              </a:rPr>
              <a:t>Toys from home.</a:t>
            </a:r>
            <a:endParaRPr dirty="0">
              <a:solidFill>
                <a:srgbClr val="FF0000"/>
              </a:solidFill>
              <a:latin typeface="Sassoon Primary" pitchFamily="50" charset="0"/>
            </a:endParaRPr>
          </a:p>
          <a:p>
            <a:pPr marL="457200" lvl="0" indent="-342900" algn="l" rtl="0">
              <a:spcBef>
                <a:spcPts val="0"/>
              </a:spcBef>
              <a:spcAft>
                <a:spcPts val="0"/>
              </a:spcAft>
              <a:buClr>
                <a:srgbClr val="FF0000"/>
              </a:buClr>
              <a:buSzPts val="1800"/>
              <a:buChar char="➔"/>
            </a:pPr>
            <a:r>
              <a:rPr lang="en" dirty="0">
                <a:solidFill>
                  <a:srgbClr val="FF0000"/>
                </a:solidFill>
                <a:latin typeface="Sassoon Primary" pitchFamily="50" charset="0"/>
              </a:rPr>
              <a:t>Unnamed items of clothing (winter - gloves and hats).</a:t>
            </a:r>
            <a:endParaRPr dirty="0">
              <a:solidFill>
                <a:srgbClr val="FF0000"/>
              </a:solidFill>
              <a:latin typeface="Sassoon Primary" pitchFamily="50" charset="0"/>
            </a:endParaRPr>
          </a:p>
          <a:p>
            <a:pPr marL="457200" lvl="0" indent="-342900" algn="l" rtl="0">
              <a:spcBef>
                <a:spcPts val="0"/>
              </a:spcBef>
              <a:spcAft>
                <a:spcPts val="0"/>
              </a:spcAft>
              <a:buClr>
                <a:srgbClr val="FF0000"/>
              </a:buClr>
              <a:buSzPts val="1800"/>
              <a:buChar char="➔"/>
            </a:pPr>
            <a:r>
              <a:rPr lang="en" dirty="0">
                <a:solidFill>
                  <a:srgbClr val="FF0000"/>
                </a:solidFill>
                <a:latin typeface="Sassoon Primary" pitchFamily="50" charset="0"/>
              </a:rPr>
              <a:t>Sweets or cakes for children’s birthdays.</a:t>
            </a:r>
            <a:endParaRPr dirty="0">
              <a:solidFill>
                <a:srgbClr val="FF0000"/>
              </a:solidFill>
              <a:latin typeface="Sassoon Primary" pitchFamily="50" charset="0"/>
            </a:endParaRPr>
          </a:p>
          <a:p>
            <a:pPr marL="0" lvl="0" indent="0" algn="l" rtl="0">
              <a:spcBef>
                <a:spcPts val="1600"/>
              </a:spcBef>
              <a:spcAft>
                <a:spcPts val="0"/>
              </a:spcAft>
              <a:buNone/>
            </a:pPr>
            <a:endParaRPr sz="1400" dirty="0">
              <a:solidFill>
                <a:srgbClr val="6AA84F"/>
              </a:solidFill>
            </a:endParaRPr>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How can I help at home?</a:t>
            </a:r>
            <a:endParaRPr dirty="0">
              <a:latin typeface="Sassoon Primary" pitchFamily="50" charset="0"/>
            </a:endParaRPr>
          </a:p>
        </p:txBody>
      </p:sp>
      <p:sp>
        <p:nvSpPr>
          <p:cNvPr id="99" name="Google Shape;99;p19"/>
          <p:cNvSpPr txBox="1">
            <a:spLocks noGrp="1"/>
          </p:cNvSpPr>
          <p:nvPr>
            <p:ph type="body" idx="1"/>
          </p:nvPr>
        </p:nvSpPr>
        <p:spPr>
          <a:xfrm>
            <a:off x="311700" y="1152475"/>
            <a:ext cx="8520600" cy="37326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dirty="0">
                <a:latin typeface="Sassoon Primary" pitchFamily="50" charset="0"/>
              </a:rPr>
              <a:t>Make sure your child is ready for school - uniform (Come in PE Kit on PE days-Mondays and Wednesdays), sleep, snack, healthy lunch, (</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Do promote coming to school as a good thing!</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Reading every day - either listen to your child read or share a book or read alongside each other.</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Check the website regularly. </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Practice spellings </a:t>
            </a:r>
            <a:endParaRPr dirty="0">
              <a:latin typeface="Sassoon Primary" pitchFamily="50" charset="0"/>
            </a:endParaRPr>
          </a:p>
          <a:p>
            <a:pPr marL="457200" lvl="0" indent="-342900" algn="l" rtl="0">
              <a:lnSpc>
                <a:spcPct val="138000"/>
              </a:lnSpc>
              <a:spcBef>
                <a:spcPts val="0"/>
              </a:spcBef>
              <a:spcAft>
                <a:spcPts val="0"/>
              </a:spcAft>
              <a:buSzPts val="1800"/>
              <a:buChar char="➔"/>
            </a:pPr>
            <a:r>
              <a:rPr lang="en" dirty="0">
                <a:latin typeface="Sassoon Primary" pitchFamily="50" charset="0"/>
              </a:rPr>
              <a:t>Start the home learning project with plenty of time - practising time organisation for later independence.</a:t>
            </a:r>
            <a:endParaRPr dirty="0">
              <a:latin typeface="Sassoon Primary" pitchFamily="50" charset="0"/>
            </a:endParaRPr>
          </a:p>
          <a:p>
            <a:pPr marL="0" lvl="0" indent="0" algn="l" rtl="0">
              <a:spcBef>
                <a:spcPts val="1600"/>
              </a:spcBef>
              <a:spcAft>
                <a:spcPts val="1600"/>
              </a:spcAft>
              <a:buNone/>
            </a:pP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0"/>
          <p:cNvSpPr txBox="1">
            <a:spLocks noGrp="1"/>
          </p:cNvSpPr>
          <p:nvPr>
            <p:ph type="title"/>
          </p:nvPr>
        </p:nvSpPr>
        <p:spPr>
          <a:xfrm>
            <a:off x="311700" y="11156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Behaviour and safety</a:t>
            </a:r>
            <a:endParaRPr dirty="0">
              <a:latin typeface="Sassoon Primary" pitchFamily="50" charset="0"/>
            </a:endParaRPr>
          </a:p>
        </p:txBody>
      </p:sp>
      <p:sp>
        <p:nvSpPr>
          <p:cNvPr id="105" name="Google Shape;105;p20"/>
          <p:cNvSpPr txBox="1">
            <a:spLocks noGrp="1"/>
          </p:cNvSpPr>
          <p:nvPr>
            <p:ph type="body" idx="1"/>
          </p:nvPr>
        </p:nvSpPr>
        <p:spPr>
          <a:xfrm>
            <a:off x="311700" y="684260"/>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latin typeface="Sassoon Primary" pitchFamily="50" charset="0"/>
              </a:rPr>
              <a:t>Expectations must be high for learning and behaviour. </a:t>
            </a:r>
            <a:endParaRPr dirty="0">
              <a:latin typeface="Sassoon Primary" pitchFamily="50" charset="0"/>
            </a:endParaRPr>
          </a:p>
          <a:p>
            <a:pPr marL="0" lvl="0" indent="0" algn="l" rtl="0">
              <a:spcBef>
                <a:spcPts val="1600"/>
              </a:spcBef>
              <a:spcAft>
                <a:spcPts val="0"/>
              </a:spcAft>
              <a:buClr>
                <a:schemeClr val="dk1"/>
              </a:buClr>
              <a:buSzPts val="1100"/>
              <a:buFont typeface="Arial"/>
              <a:buNone/>
            </a:pPr>
            <a:r>
              <a:rPr lang="en" b="1" dirty="0">
                <a:latin typeface="Sassoon Primary" pitchFamily="50" charset="0"/>
              </a:rPr>
              <a:t>Barton Bs</a:t>
            </a:r>
            <a:r>
              <a:rPr lang="en" dirty="0">
                <a:latin typeface="Sassoon Primary" pitchFamily="50" charset="0"/>
              </a:rPr>
              <a:t> and promotion of school values. </a:t>
            </a:r>
          </a:p>
          <a:p>
            <a:pPr marL="0" indent="0">
              <a:spcBef>
                <a:spcPts val="1600"/>
              </a:spcBef>
              <a:buClr>
                <a:schemeClr val="dk1"/>
              </a:buClr>
              <a:buSzPts val="1100"/>
              <a:buNone/>
            </a:pPr>
            <a:r>
              <a:rPr lang="en-GB" b="1" dirty="0">
                <a:highlight>
                  <a:schemeClr val="lt1"/>
                </a:highlight>
                <a:latin typeface="Sassoon Primary" pitchFamily="50" charset="0"/>
              </a:rPr>
              <a:t>E-safety and its importance in UPKS2</a:t>
            </a:r>
            <a:r>
              <a:rPr lang="en-GB" dirty="0">
                <a:highlight>
                  <a:schemeClr val="lt1"/>
                </a:highlight>
                <a:latin typeface="Sassoon Primary" pitchFamily="50" charset="0"/>
              </a:rPr>
              <a:t>.</a:t>
            </a:r>
          </a:p>
          <a:p>
            <a:pPr marL="0" lvl="0" indent="0" algn="l" rtl="0">
              <a:spcBef>
                <a:spcPts val="1600"/>
              </a:spcBef>
              <a:spcAft>
                <a:spcPts val="0"/>
              </a:spcAft>
              <a:buClr>
                <a:schemeClr val="dk1"/>
              </a:buClr>
              <a:buSzPts val="1100"/>
              <a:buFont typeface="Arial"/>
              <a:buNone/>
            </a:pPr>
            <a:endParaRPr dirty="0">
              <a:latin typeface="Sassoon Primary" pitchFamily="50" charset="0"/>
            </a:endParaRPr>
          </a:p>
        </p:txBody>
      </p:sp>
      <p:pic>
        <p:nvPicPr>
          <p:cNvPr id="3" name="Picture 2">
            <a:extLst>
              <a:ext uri="{FF2B5EF4-FFF2-40B4-BE49-F238E27FC236}">
                <a16:creationId xmlns:a16="http://schemas.microsoft.com/office/drawing/2014/main" id="{2ACD38B1-D75C-01AF-0630-119C5038590C}"/>
              </a:ext>
            </a:extLst>
          </p:cNvPr>
          <p:cNvPicPr>
            <a:picLocks noChangeAspect="1"/>
          </p:cNvPicPr>
          <p:nvPr/>
        </p:nvPicPr>
        <p:blipFill>
          <a:blip r:embed="rId3"/>
          <a:stretch>
            <a:fillRect/>
          </a:stretch>
        </p:blipFill>
        <p:spPr>
          <a:xfrm>
            <a:off x="311700" y="2126555"/>
            <a:ext cx="4434143" cy="1579284"/>
          </a:xfrm>
          <a:prstGeom prst="rect">
            <a:avLst/>
          </a:prstGeom>
        </p:spPr>
      </p:pic>
      <p:pic>
        <p:nvPicPr>
          <p:cNvPr id="5" name="Picture 4">
            <a:extLst>
              <a:ext uri="{FF2B5EF4-FFF2-40B4-BE49-F238E27FC236}">
                <a16:creationId xmlns:a16="http://schemas.microsoft.com/office/drawing/2014/main" id="{27A8F383-7159-FEBA-A5FB-ECD1DC67BC01}"/>
              </a:ext>
            </a:extLst>
          </p:cNvPr>
          <p:cNvPicPr>
            <a:picLocks noChangeAspect="1"/>
          </p:cNvPicPr>
          <p:nvPr/>
        </p:nvPicPr>
        <p:blipFill>
          <a:blip r:embed="rId4"/>
          <a:stretch>
            <a:fillRect/>
          </a:stretch>
        </p:blipFill>
        <p:spPr>
          <a:xfrm>
            <a:off x="4237994" y="3311018"/>
            <a:ext cx="4425023" cy="157928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EBA530-AA21-63E2-F174-889159A53BFB}"/>
              </a:ext>
            </a:extLst>
          </p:cNvPr>
          <p:cNvPicPr>
            <a:picLocks noChangeAspect="1"/>
          </p:cNvPicPr>
          <p:nvPr/>
        </p:nvPicPr>
        <p:blipFill>
          <a:blip r:embed="rId2"/>
          <a:stretch>
            <a:fillRect/>
          </a:stretch>
        </p:blipFill>
        <p:spPr>
          <a:xfrm>
            <a:off x="298682" y="811884"/>
            <a:ext cx="8546636" cy="3185082"/>
          </a:xfrm>
          <a:prstGeom prst="rect">
            <a:avLst/>
          </a:prstGeom>
        </p:spPr>
      </p:pic>
    </p:spTree>
    <p:extLst>
      <p:ext uri="{BB962C8B-B14F-4D97-AF65-F5344CB8AC3E}">
        <p14:creationId xmlns:p14="http://schemas.microsoft.com/office/powerpoint/2010/main" val="526794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title"/>
          </p:nvPr>
        </p:nvSpPr>
        <p:spPr>
          <a:xfrm>
            <a:off x="311700" y="2882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Communication - home/school</a:t>
            </a:r>
            <a:endParaRPr dirty="0">
              <a:latin typeface="Sassoon Primary" pitchFamily="50" charset="0"/>
            </a:endParaRPr>
          </a:p>
        </p:txBody>
      </p:sp>
      <p:sp>
        <p:nvSpPr>
          <p:cNvPr id="111" name="Google Shape;111;p21"/>
          <p:cNvSpPr txBox="1">
            <a:spLocks noGrp="1"/>
          </p:cNvSpPr>
          <p:nvPr>
            <p:ph type="body" idx="1"/>
          </p:nvPr>
        </p:nvSpPr>
        <p:spPr>
          <a:xfrm>
            <a:off x="311700" y="8609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a:latin typeface="Sassoon Primary" pitchFamily="50" charset="0"/>
              </a:rPr>
              <a:t>On the day brief messages</a:t>
            </a:r>
            <a:r>
              <a:rPr lang="en" dirty="0">
                <a:latin typeface="Sassoon Primary" pitchFamily="50" charset="0"/>
              </a:rPr>
              <a:t>:   To teachers on the gates face to face at 8.45/3.20.</a:t>
            </a:r>
            <a:endParaRPr dirty="0">
              <a:latin typeface="Sassoon Primary" pitchFamily="50" charset="0"/>
            </a:endParaRPr>
          </a:p>
          <a:p>
            <a:pPr marL="0" lvl="0" indent="0" algn="l" rtl="0">
              <a:spcBef>
                <a:spcPts val="1600"/>
              </a:spcBef>
              <a:spcAft>
                <a:spcPts val="0"/>
              </a:spcAft>
              <a:buNone/>
            </a:pPr>
            <a:r>
              <a:rPr lang="en" b="1" dirty="0">
                <a:latin typeface="Sassoon Primary" pitchFamily="50" charset="0"/>
              </a:rPr>
              <a:t>Changes to admin information</a:t>
            </a:r>
            <a:r>
              <a:rPr lang="en" dirty="0">
                <a:latin typeface="Sassoon Primary" pitchFamily="50" charset="0"/>
              </a:rPr>
              <a:t>: email office e.g. changes of address, who is picking up.</a:t>
            </a:r>
            <a:endParaRPr dirty="0">
              <a:latin typeface="Sassoon Primary" pitchFamily="50" charset="0"/>
            </a:endParaRPr>
          </a:p>
          <a:p>
            <a:pPr marL="0" lvl="0" indent="0" algn="l" rtl="0">
              <a:spcBef>
                <a:spcPts val="1600"/>
              </a:spcBef>
              <a:spcAft>
                <a:spcPts val="0"/>
              </a:spcAft>
              <a:buNone/>
            </a:pPr>
            <a:r>
              <a:rPr lang="en" b="1" dirty="0">
                <a:latin typeface="Sassoon Primary" pitchFamily="50" charset="0"/>
              </a:rPr>
              <a:t>Surprises/emergencies:</a:t>
            </a:r>
            <a:r>
              <a:rPr lang="en" dirty="0">
                <a:latin typeface="Sassoon Primary" pitchFamily="50" charset="0"/>
              </a:rPr>
              <a:t> email directly to the office.</a:t>
            </a:r>
          </a:p>
          <a:p>
            <a:pPr marL="0" lvl="0" indent="0">
              <a:spcBef>
                <a:spcPts val="1600"/>
              </a:spcBef>
              <a:buClr>
                <a:schemeClr val="dk1"/>
              </a:buClr>
              <a:buSzPts val="1100"/>
              <a:buNone/>
            </a:pPr>
            <a:r>
              <a:rPr lang="en-GB" b="1" dirty="0">
                <a:latin typeface="Sassoon Primary" pitchFamily="50" charset="0"/>
              </a:rPr>
              <a:t>Injury: </a:t>
            </a:r>
            <a:r>
              <a:rPr lang="en-GB" dirty="0">
                <a:latin typeface="Sassoon Primary" pitchFamily="50" charset="0"/>
              </a:rPr>
              <a:t>accident slips please check bags regularly.</a:t>
            </a:r>
          </a:p>
          <a:p>
            <a:pPr marL="0" lvl="0" indent="0">
              <a:spcBef>
                <a:spcPts val="1600"/>
              </a:spcBef>
              <a:spcAft>
                <a:spcPts val="1600"/>
              </a:spcAft>
              <a:buClr>
                <a:schemeClr val="dk1"/>
              </a:buClr>
              <a:buSzPts val="1100"/>
              <a:buNone/>
            </a:pPr>
            <a:r>
              <a:rPr lang="en-GB" b="1" dirty="0">
                <a:latin typeface="Sassoon Primary" pitchFamily="50" charset="0"/>
              </a:rPr>
              <a:t>Parents</a:t>
            </a:r>
            <a:r>
              <a:rPr lang="en-GB" dirty="0">
                <a:latin typeface="Sassoon Primary" pitchFamily="50" charset="0"/>
              </a:rPr>
              <a:t> to drop off and collect from the pedestrian gate on New Road 8.40-8.50am and 3.20-3.25pm. Please only enter the building via an appointment at the School Office. </a:t>
            </a:r>
            <a:r>
              <a:rPr lang="en-GB" u="sng" dirty="0">
                <a:latin typeface="Sassoon Primary" pitchFamily="50" charset="0"/>
              </a:rPr>
              <a:t>No games on the playground before the start of the day</a:t>
            </a:r>
            <a:r>
              <a:rPr lang="en-GB" dirty="0">
                <a:latin typeface="Sassoon Primary" pitchFamily="50" charset="0"/>
              </a:rPr>
              <a:t>.</a:t>
            </a:r>
          </a:p>
          <a:p>
            <a:pPr marL="0" lvl="0" indent="0" algn="l" rtl="0">
              <a:spcBef>
                <a:spcPts val="1600"/>
              </a:spcBef>
              <a:spcAft>
                <a:spcPts val="0"/>
              </a:spcAft>
              <a:buNone/>
            </a:pPr>
            <a:endParaRPr dirty="0">
              <a:latin typeface="Sassoon Primary" pitchFamily="50" charset="0"/>
            </a:endParaRPr>
          </a:p>
          <a:p>
            <a:pPr marL="0" lvl="0" indent="0" algn="l" rtl="0">
              <a:spcBef>
                <a:spcPts val="1600"/>
              </a:spcBef>
              <a:spcAft>
                <a:spcPts val="0"/>
              </a:spcAft>
              <a:buNone/>
            </a:pPr>
            <a:r>
              <a:rPr lang="en" dirty="0">
                <a:latin typeface="Sassoon Primary" pitchFamily="50" charset="0"/>
              </a:rPr>
              <a:t>Please book up an appointment if there is a more lengthy issue in person or by email. Email address on class page of the website.</a:t>
            </a:r>
            <a:endParaRPr dirty="0">
              <a:latin typeface="Sassoon Primary" pitchFamily="50" charset="0"/>
            </a:endParaRPr>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Parents involved in school</a:t>
            </a:r>
            <a:endParaRPr dirty="0">
              <a:latin typeface="Sassoon Primary" pitchFamily="50" charset="0"/>
            </a:endParaRPr>
          </a:p>
        </p:txBody>
      </p:sp>
      <p:sp>
        <p:nvSpPr>
          <p:cNvPr id="117" name="Google Shape;117;p2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We want to work in partnership with you and your family.</a:t>
            </a:r>
            <a:endParaRPr dirty="0">
              <a:latin typeface="Sassoon Primary" pitchFamily="50" charset="0"/>
            </a:endParaRPr>
          </a:p>
          <a:p>
            <a:pPr marL="0" lvl="0" indent="0" algn="l" rtl="0">
              <a:spcBef>
                <a:spcPts val="1600"/>
              </a:spcBef>
              <a:spcAft>
                <a:spcPts val="0"/>
              </a:spcAft>
              <a:buNone/>
            </a:pPr>
            <a:r>
              <a:rPr lang="en" dirty="0">
                <a:latin typeface="Sassoon Primary" pitchFamily="50" charset="0"/>
              </a:rPr>
              <a:t>There are many ways you can contribute to an enriched educational experience for all the children:</a:t>
            </a:r>
            <a:endParaRPr dirty="0">
              <a:latin typeface="Sassoon Primary" pitchFamily="50" charset="0"/>
            </a:endParaRPr>
          </a:p>
          <a:p>
            <a:pPr marL="0" lvl="0" indent="0" algn="l" rtl="0">
              <a:spcBef>
                <a:spcPts val="1600"/>
              </a:spcBef>
              <a:spcAft>
                <a:spcPts val="0"/>
              </a:spcAft>
              <a:buNone/>
            </a:pPr>
            <a:r>
              <a:rPr lang="en" b="1" dirty="0">
                <a:latin typeface="Sassoon Primary" pitchFamily="50" charset="0"/>
              </a:rPr>
              <a:t>Things you can be involved in:</a:t>
            </a:r>
            <a:endParaRPr b="1" dirty="0">
              <a:latin typeface="Sassoon Primary" pitchFamily="50" charset="0"/>
            </a:endParaRPr>
          </a:p>
          <a:p>
            <a:pPr marL="457200" lvl="0" indent="-342900" algn="l" rtl="0">
              <a:spcBef>
                <a:spcPts val="1600"/>
              </a:spcBef>
              <a:spcAft>
                <a:spcPts val="0"/>
              </a:spcAft>
              <a:buSzPts val="1800"/>
              <a:buChar char="●"/>
            </a:pPr>
            <a:r>
              <a:rPr lang="en" dirty="0">
                <a:latin typeface="Sassoon Primary" pitchFamily="50" charset="0"/>
              </a:rPr>
              <a:t>FOBS</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Sharing your expertise e.g. chess?  Art? - on a regular or adhoc basis, </a:t>
            </a:r>
            <a:endParaRPr dirty="0">
              <a:latin typeface="Sassoon Primary" pitchFamily="50" charset="0"/>
            </a:endParaRPr>
          </a:p>
          <a:p>
            <a:pPr marL="457200" lvl="0" indent="-342900" algn="l" rtl="0">
              <a:spcBef>
                <a:spcPts val="0"/>
              </a:spcBef>
              <a:spcAft>
                <a:spcPts val="0"/>
              </a:spcAft>
              <a:buSzPts val="1800"/>
              <a:buChar char="●"/>
            </a:pPr>
            <a:r>
              <a:rPr lang="en" dirty="0">
                <a:latin typeface="Sassoon Primary" pitchFamily="50" charset="0"/>
              </a:rPr>
              <a:t>Volunteer helper are fantastic, please get in touch if you are interested.</a:t>
            </a:r>
            <a:endParaRPr dirty="0">
              <a:latin typeface="Sassoon Primary" pitchFamily="50" charset="0"/>
            </a:endParaRPr>
          </a:p>
          <a:p>
            <a:pPr marL="0" lvl="0" indent="0" algn="l" rtl="0">
              <a:spcBef>
                <a:spcPts val="1600"/>
              </a:spcBef>
              <a:spcAft>
                <a:spcPts val="1600"/>
              </a:spcAft>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latin typeface="Sassoon Primary" pitchFamily="50" charset="0"/>
              </a:rPr>
              <a:t>Other information:</a:t>
            </a:r>
            <a:endParaRPr dirty="0">
              <a:latin typeface="Sassoon Primary" pitchFamily="50" charset="0"/>
            </a:endParaRPr>
          </a:p>
        </p:txBody>
      </p:sp>
      <p:sp>
        <p:nvSpPr>
          <p:cNvPr id="123" name="Google Shape;123;p2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b="1" u="sng" dirty="0">
                <a:latin typeface="Sassoon Primary" pitchFamily="50" charset="0"/>
              </a:rPr>
              <a:t>RSE coverage in the Spring term</a:t>
            </a:r>
          </a:p>
          <a:p>
            <a:pPr marL="0" lvl="0" indent="0" algn="l" rtl="0">
              <a:spcBef>
                <a:spcPts val="0"/>
              </a:spcBef>
              <a:spcAft>
                <a:spcPts val="0"/>
              </a:spcAft>
              <a:buNone/>
            </a:pPr>
            <a:endParaRPr lang="en" sz="3000" b="1" u="sng" dirty="0">
              <a:latin typeface="Sassoon Primary" pitchFamily="50" charset="0"/>
            </a:endParaRPr>
          </a:p>
          <a:p>
            <a:pPr marL="0" lvl="0" indent="0" algn="l" rtl="0">
              <a:spcBef>
                <a:spcPts val="0"/>
              </a:spcBef>
              <a:spcAft>
                <a:spcPts val="0"/>
              </a:spcAft>
              <a:buNone/>
            </a:pPr>
            <a:endParaRPr lang="en" sz="3000" b="1" u="sng" dirty="0">
              <a:latin typeface="Sassoon Primary" pitchFamily="50" charset="0"/>
            </a:endParaRPr>
          </a:p>
          <a:p>
            <a:pPr marL="0" lvl="0" indent="0" algn="l" rtl="0">
              <a:spcBef>
                <a:spcPts val="0"/>
              </a:spcBef>
              <a:spcAft>
                <a:spcPts val="0"/>
              </a:spcAft>
              <a:buNone/>
            </a:pPr>
            <a:r>
              <a:rPr lang="en" sz="3000" b="1" u="sng" dirty="0">
                <a:latin typeface="Sassoon Primary" pitchFamily="50" charset="0"/>
              </a:rPr>
              <a:t>SATs are usually held in May:</a:t>
            </a:r>
          </a:p>
          <a:p>
            <a:pPr marL="0" lvl="0" indent="0">
              <a:buNone/>
            </a:pPr>
            <a:endParaRPr lang="en-GB" dirty="0"/>
          </a:p>
          <a:p>
            <a:pPr marL="0" lvl="0" indent="0">
              <a:buNone/>
            </a:pPr>
            <a:r>
              <a:rPr lang="en-GB" dirty="0"/>
              <a:t>Starting Monday 10 May and ending Thursday 13 May 2027.</a:t>
            </a:r>
            <a:endParaRPr sz="3000" b="1" u="sng" dirty="0">
              <a:latin typeface="Sassoon Primary" pitchFamily="50" charset="0"/>
            </a:endParaRPr>
          </a:p>
          <a:p>
            <a:pPr marL="0" lvl="0" indent="0" algn="l" rtl="0">
              <a:spcBef>
                <a:spcPts val="1600"/>
              </a:spcBef>
              <a:spcAft>
                <a:spcPts val="1600"/>
              </a:spcAft>
              <a:buNone/>
            </a:pPr>
            <a:endParaRPr dirty="0">
              <a:latin typeface="Sassoon Primary" pitchFamily="50"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a:spLocks noGrp="1"/>
          </p:cNvSpPr>
          <p:nvPr>
            <p:ph type="title"/>
          </p:nvPr>
        </p:nvSpPr>
        <p:spPr>
          <a:xfrm>
            <a:off x="311700" y="2450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latin typeface="Sassoon Primary" pitchFamily="50" charset="0"/>
              </a:rPr>
              <a:t>Other Information</a:t>
            </a:r>
            <a:br>
              <a:rPr lang="en" dirty="0">
                <a:latin typeface="Sassoon Primary" pitchFamily="50" charset="0"/>
              </a:rPr>
            </a:br>
            <a:br>
              <a:rPr lang="en" dirty="0">
                <a:latin typeface="Sassoon Primary" pitchFamily="50" charset="0"/>
              </a:rPr>
            </a:br>
            <a:endParaRPr dirty="0">
              <a:latin typeface="Sassoon Primary" pitchFamily="50" charset="0"/>
            </a:endParaRPr>
          </a:p>
        </p:txBody>
      </p:sp>
      <p:sp>
        <p:nvSpPr>
          <p:cNvPr id="129" name="Google Shape;129;p24"/>
          <p:cNvSpPr txBox="1">
            <a:spLocks noGrp="1"/>
          </p:cNvSpPr>
          <p:nvPr>
            <p:ph type="body" idx="1"/>
          </p:nvPr>
        </p:nvSpPr>
        <p:spPr>
          <a:xfrm>
            <a:off x="412115" y="1123868"/>
            <a:ext cx="8520600" cy="23799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200" dirty="0">
                <a:latin typeface="Sassoon Primary" pitchFamily="50" charset="0"/>
              </a:rPr>
              <a:t>A residential trip to Grafham Water Centre is booked - dates: </a:t>
            </a:r>
          </a:p>
          <a:p>
            <a:pPr marL="0" lvl="0" indent="0" algn="l" rtl="0">
              <a:spcBef>
                <a:spcPts val="0"/>
              </a:spcBef>
              <a:spcAft>
                <a:spcPts val="0"/>
              </a:spcAft>
              <a:buNone/>
            </a:pPr>
            <a:r>
              <a:rPr lang="en" sz="2400" u="sng" dirty="0">
                <a:latin typeface="Sassoon Primary" pitchFamily="50" charset="0"/>
              </a:rPr>
              <a:t>Monday14</a:t>
            </a:r>
            <a:r>
              <a:rPr lang="en" sz="2400" u="sng" baseline="30000" dirty="0">
                <a:latin typeface="Sassoon Primary" pitchFamily="50" charset="0"/>
              </a:rPr>
              <a:t>th</a:t>
            </a:r>
            <a:r>
              <a:rPr lang="en" sz="2400" u="sng" dirty="0">
                <a:latin typeface="Sassoon Primary" pitchFamily="50" charset="0"/>
              </a:rPr>
              <a:t> – Wednesday 16</a:t>
            </a:r>
            <a:r>
              <a:rPr lang="en" sz="2400" u="sng" baseline="30000" dirty="0">
                <a:latin typeface="Sassoon Primary" pitchFamily="50" charset="0"/>
              </a:rPr>
              <a:t>th</a:t>
            </a:r>
            <a:r>
              <a:rPr lang="en" sz="2400" u="sng" dirty="0">
                <a:latin typeface="Sassoon Primary" pitchFamily="50" charset="0"/>
              </a:rPr>
              <a:t>  June 2027</a:t>
            </a:r>
            <a:r>
              <a:rPr lang="en" sz="3200" dirty="0">
                <a:latin typeface="Sassoon Primary" pitchFamily="50" charset="0"/>
              </a:rPr>
              <a:t>. </a:t>
            </a:r>
          </a:p>
          <a:p>
            <a:pPr marL="0" lvl="0" indent="0" algn="l" rtl="0">
              <a:spcBef>
                <a:spcPts val="0"/>
              </a:spcBef>
              <a:spcAft>
                <a:spcPts val="0"/>
              </a:spcAft>
              <a:buNone/>
            </a:pPr>
            <a:r>
              <a:rPr lang="en" sz="3200" dirty="0">
                <a:latin typeface="Sassoon Primary" pitchFamily="50" charset="0"/>
              </a:rPr>
              <a:t>We will provide more information later on in the year.  </a:t>
            </a:r>
            <a:endParaRPr sz="3200" dirty="0">
              <a:latin typeface="Sassoon Primary" pitchFamily="50" charset="0"/>
            </a:endParaRPr>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0"/>
              </a:spcAft>
              <a:buNone/>
            </a:pPr>
            <a:endParaRPr dirty="0"/>
          </a:p>
          <a:p>
            <a:pPr marL="0" lvl="0" indent="0" algn="l" rtl="0">
              <a:spcBef>
                <a:spcPts val="1600"/>
              </a:spcBef>
              <a:spcAft>
                <a:spcPts val="1600"/>
              </a:spcAft>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Sassoon Primary" pitchFamily="50" charset="0"/>
              </a:rPr>
              <a:t>Any questions?</a:t>
            </a:r>
            <a:endParaRPr dirty="0">
              <a:latin typeface="Sassoon Primary" pitchFamily="50" charset="0"/>
            </a:endParaRPr>
          </a:p>
        </p:txBody>
      </p:sp>
      <p:sp>
        <p:nvSpPr>
          <p:cNvPr id="136" name="Google Shape;136;p2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dirty="0"/>
          </a:p>
        </p:txBody>
      </p:sp>
      <p:pic>
        <p:nvPicPr>
          <p:cNvPr id="137" name="Google Shape;137;p25"/>
          <p:cNvPicPr preferRelativeResize="0"/>
          <p:nvPr/>
        </p:nvPicPr>
        <p:blipFill>
          <a:blip r:embed="rId3">
            <a:alphaModFix/>
          </a:blip>
          <a:stretch>
            <a:fillRect/>
          </a:stretch>
        </p:blipFill>
        <p:spPr>
          <a:xfrm>
            <a:off x="2414588" y="1393825"/>
            <a:ext cx="4314825" cy="293370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994</TotalTime>
  <Words>853</Words>
  <Application>Microsoft Office PowerPoint</Application>
  <PresentationFormat>On-screen Show (16:9)</PresentationFormat>
  <Paragraphs>87</Paragraphs>
  <Slides>14</Slides>
  <Notes>13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Sassoon Primary</vt:lpstr>
      <vt:lpstr>Simple Light</vt:lpstr>
      <vt:lpstr>Class Essentials</vt:lpstr>
      <vt:lpstr>Typical day and week</vt:lpstr>
      <vt:lpstr>Curriculum </vt:lpstr>
      <vt:lpstr>Home Learning Resources</vt:lpstr>
      <vt:lpstr>Website</vt:lpstr>
      <vt:lpstr>What to bring and what to leave at home</vt:lpstr>
      <vt:lpstr>How can I help at home?</vt:lpstr>
      <vt:lpstr>Behaviour and safety</vt:lpstr>
      <vt:lpstr>PowerPoint Presentation</vt:lpstr>
      <vt:lpstr>Communication - home/school</vt:lpstr>
      <vt:lpstr>Parents involved in school</vt:lpstr>
      <vt:lpstr>Other information:</vt:lpstr>
      <vt:lpstr>Other Information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Class Essentials</dc:title>
  <dc:creator>Abel Reviejo Pastor</dc:creator>
  <cp:lastModifiedBy>Abel Pastor</cp:lastModifiedBy>
  <cp:revision>18</cp:revision>
  <dcterms:modified xsi:type="dcterms:W3CDTF">2026-09-07T16:42:44Z</dcterms:modified>
</cp:coreProperties>
</file>