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2" r:id="rId7"/>
    <p:sldId id="280" r:id="rId8"/>
    <p:sldId id="263" r:id="rId9"/>
    <p:sldId id="264" r:id="rId10"/>
    <p:sldId id="265" r:id="rId11"/>
    <p:sldId id="266" r:id="rId12"/>
    <p:sldId id="276" r:id="rId13"/>
    <p:sldId id="277" r:id="rId14"/>
    <p:sldId id="278" r:id="rId15"/>
    <p:sldId id="279" r:id="rId16"/>
    <p:sldId id="267" r:id="rId17"/>
    <p:sldId id="269" r:id="rId18"/>
    <p:sldId id="283" r:id="rId19"/>
    <p:sldId id="275" r:id="rId20"/>
    <p:sldId id="282" r:id="rId21"/>
    <p:sldId id="281" r:id="rId22"/>
    <p:sldId id="284" r:id="rId23"/>
    <p:sldId id="285" r:id="rId2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A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5F987-0515-2843-BE17-AADA320B7D7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CCE2A-C464-434A-8D28-835B8E3EB4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903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ipad-learning-tablet-computer-907577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person-human-child-girl-blond-836793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hihuahua-dog-puppy-cute-pet-624924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mud-dirty-feet-shoes-muddy-dirt-2689923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reasure-chest-treasure-gold-box-312239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ut-icon-infographic-metal-scissors-1297554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creativecommons.org/publicdomain/zero/1.0/deed.en" TargetMode="External"/><Relationship Id="rId4" Type="http://schemas.openxmlformats.org/officeDocument/2006/relationships/hyperlink" Target="https://pixabay.com/en/cauldron-pot-cooking-boiling-41198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SchoolPRPro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814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048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381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731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Pezibear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669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Teerasuwat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91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Bunzellisa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032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Clkr</a:t>
            </a:r>
            <a:r>
              <a:rPr lang="en-GB" sz="1200" dirty="0" smtClean="0">
                <a:hlinkClick r:id="rId3"/>
              </a:rPr>
              <a:t>-Free-Vector-Images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056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OpenClipart</a:t>
            </a:r>
            <a:r>
              <a:rPr lang="en-GB" sz="1200" dirty="0" smtClean="0">
                <a:hlinkClick r:id="rId3"/>
              </a:rPr>
              <a:t>-Vectors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75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4"/>
              </a:rPr>
              <a:t>Clkr</a:t>
            </a:r>
            <a:r>
              <a:rPr lang="en-GB" sz="1200" dirty="0" smtClean="0">
                <a:hlinkClick r:id="rId4"/>
              </a:rPr>
              <a:t>-Free-Vector-Images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5"/>
              </a:rPr>
              <a:t>CC0</a:t>
            </a:r>
            <a:r>
              <a:rPr lang="en-GB" sz="1200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17CEB-1B89-4F1F-8D06-60395D13A84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692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074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819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7593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21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3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52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218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581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7548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972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513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icon to add clip art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429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 flipV="1">
            <a:off x="304800" y="1981200"/>
            <a:ext cx="853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" name="Picture 2" descr="Artboard 1@2x.png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publicdomain/zero/1.0/deed.en" TargetMode="External"/><Relationship Id="rId4" Type="http://schemas.openxmlformats.org/officeDocument/2006/relationships/hyperlink" Target="https://pixabay.com/en/person-human-child-girl-blond-836793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hihuahua-dog-puppy-cute-pet-624924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hyperlink" Target="https://creativecommons.org/publicdomain/zero/1.0/deed.en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mud-dirty-feet-shoes-muddy-dirt-2689923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hyperlink" Target="https://creativecommons.org/publicdomain/zero/1.0/deed.en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reasure-chest-treasure-gold-box-312239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hyperlink" Target="https://creativecommons.org/publicdomain/zero/1.0/deed.en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ut-icon-infographic-metal-scissors-1297554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hyperlink" Target="https://creativecommons.org/publicdomain/zero/1.0/deed.en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2tW50CD6Aw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www.bbc.co.uk/newsround/38992576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newsround/1391006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15018"/>
            <a:ext cx="7772400" cy="1470025"/>
          </a:xfrm>
        </p:spPr>
        <p:txBody>
          <a:bodyPr/>
          <a:lstStyle/>
          <a:p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Create, connect and share respect: </a:t>
            </a:r>
            <a:r>
              <a:rPr lang="en-GB" sz="32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32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3200" dirty="0" smtClean="0">
                <a:solidFill>
                  <a:srgbClr val="2BA1FF"/>
                </a:solidFill>
                <a:latin typeface="Arial"/>
                <a:cs typeface="Arial"/>
              </a:rPr>
              <a:t>A </a:t>
            </a:r>
            <a:r>
              <a:rPr lang="en-GB" sz="3200" dirty="0">
                <a:solidFill>
                  <a:srgbClr val="2BA1FF"/>
                </a:solidFill>
                <a:latin typeface="Arial"/>
                <a:cs typeface="Arial"/>
              </a:rPr>
              <a:t>better internet starts with you!</a:t>
            </a:r>
            <a:r>
              <a:rPr lang="en-GB" sz="2400" dirty="0">
                <a:latin typeface="Arial"/>
                <a:cs typeface="Arial"/>
              </a:rPr>
              <a:t/>
            </a:r>
            <a:br>
              <a:rPr lang="en-GB" sz="2400" dirty="0">
                <a:latin typeface="Arial"/>
                <a:cs typeface="Arial"/>
              </a:rPr>
            </a:br>
            <a:endParaRPr lang="en-US" sz="2400" dirty="0"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55867"/>
            <a:ext cx="6400800" cy="722661"/>
          </a:xfrm>
        </p:spPr>
        <p:txBody>
          <a:bodyPr/>
          <a:lstStyle/>
          <a:p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Wellbeing and </a:t>
            </a:r>
            <a:r>
              <a:rPr lang="en-GB" sz="28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healthy relationships</a:t>
            </a:r>
            <a:endParaRPr 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 descr="Book no background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35" y="1971488"/>
            <a:ext cx="1278965" cy="847160"/>
          </a:xfrm>
          <a:prstGeom prst="rect">
            <a:avLst/>
          </a:prstGeom>
        </p:spPr>
      </p:pic>
      <p:pic>
        <p:nvPicPr>
          <p:cNvPr id="5" name="Picture 4" descr="Film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087" y="1956546"/>
            <a:ext cx="862853" cy="751964"/>
          </a:xfrm>
          <a:prstGeom prst="rect">
            <a:avLst/>
          </a:prstGeom>
        </p:spPr>
      </p:pic>
      <p:pic>
        <p:nvPicPr>
          <p:cNvPr id="6" name="Picture 5" descr="Music-01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821" y="1788611"/>
            <a:ext cx="1344706" cy="1183151"/>
          </a:xfrm>
          <a:prstGeom prst="rect">
            <a:avLst/>
          </a:prstGeom>
        </p:spPr>
      </p:pic>
      <p:pic>
        <p:nvPicPr>
          <p:cNvPr id="7" name="Picture 6" descr="Art-01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889" y="1903068"/>
            <a:ext cx="991347" cy="102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66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292" y="670640"/>
            <a:ext cx="85643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How do you connect with your friends </a:t>
            </a:r>
          </a:p>
          <a:p>
            <a:pPr algn="r"/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and family online?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697" y="1552415"/>
            <a:ext cx="1976474" cy="19764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849" y="2031115"/>
            <a:ext cx="2416845" cy="10377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14" y="2559266"/>
            <a:ext cx="2539403" cy="25394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681" y="3239235"/>
            <a:ext cx="1076325" cy="10763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244" y="4643765"/>
            <a:ext cx="2907207" cy="7563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318" y="4509156"/>
            <a:ext cx="931793" cy="9317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1981">
            <a:off x="1092310" y="3412879"/>
            <a:ext cx="799628" cy="15621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677" y="3616090"/>
            <a:ext cx="2056887" cy="15860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53475">
            <a:off x="6366574" y="1855659"/>
            <a:ext cx="1781620" cy="158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8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4930" y="984578"/>
            <a:ext cx="828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>
                <a:solidFill>
                  <a:srgbClr val="F2F2F2"/>
                </a:solidFill>
                <a:latin typeface="Arial"/>
                <a:cs typeface="Arial"/>
              </a:rPr>
              <a:t>Who has ever</a:t>
            </a:r>
            <a:r>
              <a:rPr lang="is-IS" sz="2800" dirty="0" smtClean="0">
                <a:solidFill>
                  <a:srgbClr val="F2F2F2"/>
                </a:solidFill>
                <a:latin typeface="Arial"/>
                <a:cs typeface="Arial"/>
              </a:rPr>
              <a:t>…</a:t>
            </a:r>
            <a:endParaRPr lang="en-GB" sz="2800" dirty="0">
              <a:solidFill>
                <a:srgbClr val="F2F2F2"/>
              </a:solidFill>
              <a:latin typeface="Arial"/>
              <a:cs typeface="Arial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81668" y="1893208"/>
            <a:ext cx="2740931" cy="1762648"/>
            <a:chOff x="881668" y="1893208"/>
            <a:chExt cx="2740931" cy="1762648"/>
          </a:xfrm>
        </p:grpSpPr>
        <p:sp>
          <p:nvSpPr>
            <p:cNvPr id="6" name="Cloud 5"/>
            <p:cNvSpPr/>
            <p:nvPr/>
          </p:nvSpPr>
          <p:spPr>
            <a:xfrm>
              <a:off x="881668" y="1893208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316883" y="2315106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bg1"/>
                  </a:solidFill>
                  <a:latin typeface="Arial"/>
                  <a:cs typeface="Arial"/>
                </a:rPr>
                <a:t>Liked their </a:t>
              </a:r>
              <a:r>
                <a:rPr lang="en-GB" sz="1800" dirty="0" smtClean="0">
                  <a:solidFill>
                    <a:schemeClr val="bg1"/>
                  </a:solidFill>
                  <a:latin typeface="Arial"/>
                  <a:cs typeface="Arial"/>
                </a:rPr>
                <a:t>friend’s </a:t>
              </a:r>
              <a:r>
                <a:rPr lang="en-GB" sz="1800" dirty="0">
                  <a:solidFill>
                    <a:schemeClr val="bg1"/>
                  </a:solidFill>
                  <a:latin typeface="Arial"/>
                  <a:cs typeface="Arial"/>
                </a:rPr>
                <a:t>comment</a:t>
              </a:r>
              <a:r>
                <a:rPr lang="en-GB" sz="1800" dirty="0" smtClean="0">
                  <a:solidFill>
                    <a:schemeClr val="bg1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428586" y="1843267"/>
            <a:ext cx="2740931" cy="1762648"/>
            <a:chOff x="4428586" y="1843267"/>
            <a:chExt cx="2740931" cy="1762648"/>
          </a:xfrm>
        </p:grpSpPr>
        <p:sp>
          <p:nvSpPr>
            <p:cNvPr id="8" name="Cloud 7"/>
            <p:cNvSpPr/>
            <p:nvPr/>
          </p:nvSpPr>
          <p:spPr>
            <a:xfrm rot="620439">
              <a:off x="4428586" y="1843267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 rot="620439">
              <a:off x="4884823" y="2245520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Taken a </a:t>
              </a:r>
              <a:r>
                <a:rPr lang="en-GB" sz="1800" dirty="0" err="1">
                  <a:solidFill>
                    <a:srgbClr val="FFFFFF"/>
                  </a:solidFill>
                  <a:latin typeface="Arial"/>
                  <a:cs typeface="Arial"/>
                </a:rPr>
                <a:t>selfie</a:t>
              </a:r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 of you and your best friend</a:t>
              </a:r>
              <a:r>
                <a:rPr lang="en-GB" sz="1800" dirty="0" smtClean="0">
                  <a:solidFill>
                    <a:srgbClr val="FFFFFF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970189" y="3655856"/>
            <a:ext cx="2740931" cy="1762648"/>
            <a:chOff x="1970189" y="3655856"/>
            <a:chExt cx="2740931" cy="1762648"/>
          </a:xfrm>
        </p:grpSpPr>
        <p:sp>
          <p:nvSpPr>
            <p:cNvPr id="5" name="Cloud 4"/>
            <p:cNvSpPr/>
            <p:nvPr/>
          </p:nvSpPr>
          <p:spPr>
            <a:xfrm rot="20980720">
              <a:off x="1970189" y="3655856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 rot="20980720">
              <a:off x="2387600" y="4009284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Chatted in a group message</a:t>
              </a:r>
              <a:r>
                <a:rPr lang="en-GB" sz="1800" dirty="0" smtClean="0">
                  <a:solidFill>
                    <a:srgbClr val="FFFFFF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706091" y="3605915"/>
            <a:ext cx="2740931" cy="1762648"/>
            <a:chOff x="5706091" y="3605915"/>
            <a:chExt cx="2740931" cy="1762648"/>
          </a:xfrm>
        </p:grpSpPr>
        <p:sp>
          <p:nvSpPr>
            <p:cNvPr id="7" name="Cloud 6"/>
            <p:cNvSpPr/>
            <p:nvPr/>
          </p:nvSpPr>
          <p:spPr>
            <a:xfrm>
              <a:off x="5706091" y="3605915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223001" y="3976289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Helped a friend in an online game</a:t>
              </a:r>
              <a:r>
                <a:rPr lang="en-GB" sz="1800" dirty="0" smtClean="0">
                  <a:solidFill>
                    <a:srgbClr val="FFFFFF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719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5158" y="1731453"/>
            <a:ext cx="8408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2BA1FF"/>
                </a:solidFill>
                <a:latin typeface="VAG Rounded" panose="020B0500000000000000" pitchFamily="34" charset="0"/>
              </a:rPr>
              <a:t>Think of the 3 friends or family you connect with the most online.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831" y="2258256"/>
            <a:ext cx="3977170" cy="26514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37040" y="5012002"/>
            <a:ext cx="7612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Why do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you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like spending time with them online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?</a:t>
            </a:r>
            <a:endParaRPr lang="en-GB" sz="2000" dirty="0">
              <a:solidFill>
                <a:srgbClr val="2BA1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286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17298" y="2912244"/>
            <a:ext cx="39782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rial"/>
                <a:cs typeface="Arial"/>
              </a:rPr>
              <a:t>The internet can give us lots of great opportunities to connect with our friends and </a:t>
            </a:r>
            <a:r>
              <a:rPr lang="en-GB" sz="2000" dirty="0" smtClean="0">
                <a:latin typeface="Arial"/>
                <a:cs typeface="Arial"/>
              </a:rPr>
              <a:t>family</a:t>
            </a:r>
            <a:endParaRPr lang="en-GB" sz="2000" dirty="0">
              <a:latin typeface="Arial"/>
              <a:cs typeface="Arial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3505200" y="1798191"/>
            <a:ext cx="2336800" cy="1114053"/>
            <a:chOff x="3505200" y="1798191"/>
            <a:chExt cx="2336800" cy="1114053"/>
          </a:xfrm>
        </p:grpSpPr>
        <p:grpSp>
          <p:nvGrpSpPr>
            <p:cNvPr id="4" name="Group 3"/>
            <p:cNvGrpSpPr/>
            <p:nvPr/>
          </p:nvGrpSpPr>
          <p:grpSpPr>
            <a:xfrm>
              <a:off x="3505200" y="1798191"/>
              <a:ext cx="2336800" cy="830997"/>
              <a:chOff x="3505200" y="1798191"/>
              <a:chExt cx="2336800" cy="830997"/>
            </a:xfrm>
          </p:grpSpPr>
          <p:sp>
            <p:nvSpPr>
              <p:cNvPr id="2" name="Rectangle 1"/>
              <p:cNvSpPr/>
              <p:nvPr/>
            </p:nvSpPr>
            <p:spPr bwMode="auto">
              <a:xfrm>
                <a:off x="3505200" y="1798191"/>
                <a:ext cx="2336800" cy="830996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589867" y="1798191"/>
                <a:ext cx="217593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Using video chat to talk to family who live far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away</a:t>
                </a:r>
                <a:endParaRPr lang="en-US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19" name="Straight Arrow Connector 18"/>
            <p:cNvCxnSpPr>
              <a:stCxn id="5" idx="0"/>
            </p:cNvCxnSpPr>
            <p:nvPr/>
          </p:nvCxnSpPr>
          <p:spPr bwMode="auto">
            <a:xfrm flipV="1">
              <a:off x="4606416" y="2629188"/>
              <a:ext cx="1" cy="28305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18" name="Group 17"/>
          <p:cNvGrpSpPr/>
          <p:nvPr/>
        </p:nvGrpSpPr>
        <p:grpSpPr>
          <a:xfrm>
            <a:off x="770466" y="2315914"/>
            <a:ext cx="1973834" cy="1663419"/>
            <a:chOff x="770466" y="2315914"/>
            <a:chExt cx="1973834" cy="1663419"/>
          </a:xfrm>
        </p:grpSpPr>
        <p:grpSp>
          <p:nvGrpSpPr>
            <p:cNvPr id="3" name="Group 2"/>
            <p:cNvGrpSpPr/>
            <p:nvPr/>
          </p:nvGrpSpPr>
          <p:grpSpPr>
            <a:xfrm>
              <a:off x="770466" y="2315914"/>
              <a:ext cx="1600201" cy="1663419"/>
              <a:chOff x="770466" y="2315914"/>
              <a:chExt cx="1600201" cy="1663419"/>
            </a:xfrm>
          </p:grpSpPr>
          <p:sp>
            <p:nvSpPr>
              <p:cNvPr id="10" name="Rectangle 9"/>
              <p:cNvSpPr/>
              <p:nvPr/>
            </p:nvSpPr>
            <p:spPr bwMode="auto">
              <a:xfrm>
                <a:off x="770466" y="2315914"/>
                <a:ext cx="1600201" cy="1663419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855133" y="2345263"/>
                <a:ext cx="151553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Playing with our school friends on online games at the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weekend</a:t>
                </a:r>
                <a:endParaRPr lang="en-GB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20" name="Straight Arrow Connector 19"/>
            <p:cNvCxnSpPr/>
            <p:nvPr/>
          </p:nvCxnSpPr>
          <p:spPr bwMode="auto">
            <a:xfrm flipH="1" flipV="1">
              <a:off x="2370667" y="3424768"/>
              <a:ext cx="373633" cy="1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22" name="Group 21"/>
          <p:cNvGrpSpPr/>
          <p:nvPr/>
        </p:nvGrpSpPr>
        <p:grpSpPr>
          <a:xfrm>
            <a:off x="6409267" y="2315913"/>
            <a:ext cx="2125132" cy="1663419"/>
            <a:chOff x="6409267" y="2315913"/>
            <a:chExt cx="2125132" cy="1663419"/>
          </a:xfrm>
        </p:grpSpPr>
        <p:grpSp>
          <p:nvGrpSpPr>
            <p:cNvPr id="6" name="Group 5"/>
            <p:cNvGrpSpPr/>
            <p:nvPr/>
          </p:nvGrpSpPr>
          <p:grpSpPr>
            <a:xfrm>
              <a:off x="6874932" y="2315913"/>
              <a:ext cx="1659467" cy="1663419"/>
              <a:chOff x="6874932" y="2315913"/>
              <a:chExt cx="1659467" cy="1663419"/>
            </a:xfrm>
          </p:grpSpPr>
          <p:sp>
            <p:nvSpPr>
              <p:cNvPr id="11" name="Rectangle 10"/>
              <p:cNvSpPr/>
              <p:nvPr/>
            </p:nvSpPr>
            <p:spPr bwMode="auto">
              <a:xfrm>
                <a:off x="6874932" y="2315913"/>
                <a:ext cx="1659467" cy="1663419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6945669" y="2358247"/>
                <a:ext cx="1588730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Working together with our friends to get the top score on a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game</a:t>
                </a:r>
                <a:endParaRPr lang="en-US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24" name="Straight Arrow Connector 23"/>
            <p:cNvCxnSpPr/>
            <p:nvPr/>
          </p:nvCxnSpPr>
          <p:spPr bwMode="auto">
            <a:xfrm flipV="1">
              <a:off x="6409267" y="3420536"/>
              <a:ext cx="465665" cy="423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25" name="Group 24"/>
          <p:cNvGrpSpPr/>
          <p:nvPr/>
        </p:nvGrpSpPr>
        <p:grpSpPr>
          <a:xfrm>
            <a:off x="1244600" y="3931517"/>
            <a:ext cx="2633133" cy="1427883"/>
            <a:chOff x="1244600" y="3931517"/>
            <a:chExt cx="2633133" cy="1427883"/>
          </a:xfrm>
        </p:grpSpPr>
        <p:grpSp>
          <p:nvGrpSpPr>
            <p:cNvPr id="8" name="Group 7"/>
            <p:cNvGrpSpPr/>
            <p:nvPr/>
          </p:nvGrpSpPr>
          <p:grpSpPr>
            <a:xfrm>
              <a:off x="1244600" y="4393575"/>
              <a:ext cx="2633133" cy="965825"/>
              <a:chOff x="1244600" y="4393575"/>
              <a:chExt cx="2633133" cy="965825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1244600" y="4393575"/>
                <a:ext cx="2633133" cy="965825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320799" y="4452844"/>
                <a:ext cx="2463801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Messaging our friends about a new band we think they would like </a:t>
                </a:r>
              </a:p>
            </p:txBody>
          </p:sp>
        </p:grpSp>
        <p:cxnSp>
          <p:nvCxnSpPr>
            <p:cNvPr id="27" name="Straight Arrow Connector 26"/>
            <p:cNvCxnSpPr/>
            <p:nvPr/>
          </p:nvCxnSpPr>
          <p:spPr bwMode="auto">
            <a:xfrm flipH="1">
              <a:off x="3489365" y="3931517"/>
              <a:ext cx="1" cy="46989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23" name="Group 22"/>
          <p:cNvGrpSpPr/>
          <p:nvPr/>
        </p:nvGrpSpPr>
        <p:grpSpPr>
          <a:xfrm>
            <a:off x="4842933" y="3931517"/>
            <a:ext cx="2573867" cy="1308099"/>
            <a:chOff x="4842933" y="3931517"/>
            <a:chExt cx="2573867" cy="1308099"/>
          </a:xfrm>
        </p:grpSpPr>
        <p:grpSp>
          <p:nvGrpSpPr>
            <p:cNvPr id="7" name="Group 6"/>
            <p:cNvGrpSpPr/>
            <p:nvPr/>
          </p:nvGrpSpPr>
          <p:grpSpPr>
            <a:xfrm>
              <a:off x="4842933" y="4418350"/>
              <a:ext cx="2573867" cy="821266"/>
              <a:chOff x="4842933" y="4418350"/>
              <a:chExt cx="2573867" cy="821266"/>
            </a:xfrm>
          </p:grpSpPr>
          <p:sp>
            <p:nvSpPr>
              <p:cNvPr id="12" name="Rectangle 11"/>
              <p:cNvSpPr/>
              <p:nvPr/>
            </p:nvSpPr>
            <p:spPr bwMode="auto">
              <a:xfrm>
                <a:off x="4842933" y="4418350"/>
                <a:ext cx="2573867" cy="821266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893730" y="4510860"/>
                <a:ext cx="2438400" cy="584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Sending our best friends a photo we took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together</a:t>
                </a:r>
                <a:endParaRPr lang="en-GB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29" name="Straight Arrow Connector 28"/>
            <p:cNvCxnSpPr/>
            <p:nvPr/>
          </p:nvCxnSpPr>
          <p:spPr bwMode="auto">
            <a:xfrm flipH="1">
              <a:off x="5765799" y="3931517"/>
              <a:ext cx="1" cy="46989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30501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1379" y="3839130"/>
            <a:ext cx="6863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/>
                <a:cs typeface="Arial"/>
              </a:rPr>
              <a:t>When you say or do things online that make others </a:t>
            </a:r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happy</a:t>
            </a:r>
            <a:r>
              <a:rPr lang="en-GB" dirty="0">
                <a:latin typeface="Arial"/>
                <a:cs typeface="Arial"/>
              </a:rPr>
              <a:t>, how does it make </a:t>
            </a:r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you</a:t>
            </a:r>
            <a:r>
              <a:rPr lang="en-GB" dirty="0">
                <a:latin typeface="Arial"/>
                <a:cs typeface="Arial"/>
              </a:rPr>
              <a:t> feel?</a:t>
            </a:r>
            <a:endParaRPr lang="en-GB" sz="4000" dirty="0">
              <a:solidFill>
                <a:schemeClr val="accent2"/>
              </a:solidFill>
              <a:latin typeface="Arial"/>
              <a:cs typeface="Arial"/>
            </a:endParaRPr>
          </a:p>
          <a:p>
            <a:endParaRPr lang="en-US" dirty="0"/>
          </a:p>
        </p:txBody>
      </p:sp>
      <p:pic>
        <p:nvPicPr>
          <p:cNvPr id="4" name="Picture 3" descr="Artboard 4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58" y="2457212"/>
            <a:ext cx="1296246" cy="1296634"/>
          </a:xfrm>
          <a:prstGeom prst="rect">
            <a:avLst/>
          </a:prstGeom>
        </p:spPr>
      </p:pic>
      <p:pic>
        <p:nvPicPr>
          <p:cNvPr id="7" name="Picture 6" descr="Designbolts-Free-Valentine-Heart-Heart.ico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692" y="2626280"/>
            <a:ext cx="1060450" cy="1060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51" y="1973156"/>
            <a:ext cx="1177357" cy="11773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3340">
            <a:off x="5541391" y="1889943"/>
            <a:ext cx="1165070" cy="1165070"/>
          </a:xfrm>
          <a:prstGeom prst="rect">
            <a:avLst/>
          </a:prstGeom>
        </p:spPr>
      </p:pic>
      <p:pic>
        <p:nvPicPr>
          <p:cNvPr id="2" name="Picture 1" descr="Sunglasses-01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088" y="1674662"/>
            <a:ext cx="1430867" cy="143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30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2800" y="1854200"/>
            <a:ext cx="75691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VAG Rounded" panose="020B0500000000000000" pitchFamily="34" charset="0"/>
              </a:rPr>
              <a:t>Unfortunately, sometimes when we’re online, we might see or receive things that are </a:t>
            </a:r>
            <a:r>
              <a:rPr lang="en-GB" sz="2800" b="1" dirty="0">
                <a:solidFill>
                  <a:srgbClr val="2BA1FF"/>
                </a:solidFill>
                <a:latin typeface="Goudy Stout" panose="0202090407030B020401" pitchFamily="18" charset="0"/>
              </a:rPr>
              <a:t>unkind</a:t>
            </a:r>
            <a:r>
              <a:rPr lang="en-GB" dirty="0">
                <a:latin typeface="VAG Rounded" panose="020B0500000000000000" pitchFamily="34" charset="0"/>
              </a:rPr>
              <a:t> or </a:t>
            </a:r>
            <a:r>
              <a:rPr lang="en-GB" sz="2800" b="1" dirty="0">
                <a:solidFill>
                  <a:srgbClr val="2BA1FF"/>
                </a:solidFill>
                <a:latin typeface="Goudy Stout" panose="0202090407030B020401" pitchFamily="18" charset="0"/>
              </a:rPr>
              <a:t>upsetting</a:t>
            </a:r>
            <a:r>
              <a:rPr lang="en-GB" dirty="0">
                <a:latin typeface="VAG Rounded" panose="020B0500000000000000" pitchFamily="34" charset="0"/>
              </a:rPr>
              <a:t>. How would these make </a:t>
            </a:r>
            <a:r>
              <a:rPr lang="en-GB" sz="2800" b="1" dirty="0">
                <a:solidFill>
                  <a:srgbClr val="2BA1FF"/>
                </a:solidFill>
                <a:latin typeface="Goudy Stout" panose="0202090407030B020401" pitchFamily="18" charset="0"/>
              </a:rPr>
              <a:t>you</a:t>
            </a:r>
            <a:r>
              <a:rPr lang="en-GB" dirty="0">
                <a:latin typeface="Goudy Stout" panose="0202090407030B020401" pitchFamily="18" charset="0"/>
              </a:rPr>
              <a:t> </a:t>
            </a:r>
            <a:r>
              <a:rPr lang="en-GB" dirty="0">
                <a:latin typeface="VAG Rounded" panose="020B0500000000000000" pitchFamily="34" charset="0"/>
              </a:rPr>
              <a:t>feel?</a:t>
            </a:r>
            <a:endParaRPr lang="en-GB" sz="4000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  <p:pic>
        <p:nvPicPr>
          <p:cNvPr id="3" name="Picture 2" descr="Artboard 4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15" y="3423860"/>
            <a:ext cx="1595951" cy="1596429"/>
          </a:xfrm>
          <a:prstGeom prst="rect">
            <a:avLst/>
          </a:prstGeom>
        </p:spPr>
      </p:pic>
      <p:pic>
        <p:nvPicPr>
          <p:cNvPr id="4" name="Picture 3" descr="Artboard 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415" y="3356051"/>
            <a:ext cx="1663740" cy="16642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66" y="3508451"/>
            <a:ext cx="1393749" cy="1393749"/>
          </a:xfrm>
          <a:prstGeom prst="rect">
            <a:avLst/>
          </a:prstGeom>
        </p:spPr>
      </p:pic>
      <p:pic>
        <p:nvPicPr>
          <p:cNvPr id="6" name="Picture 5" descr="Angry face-01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584" y="3208423"/>
            <a:ext cx="1888068" cy="18880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652" y="3423860"/>
            <a:ext cx="1409885" cy="140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3069" y="1961977"/>
            <a:ext cx="71275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We all have different things that we are interested in, or make us laugh, and we all find different things upset us, or make us angry.</a:t>
            </a:r>
          </a:p>
          <a:p>
            <a:endParaRPr lang="en-US" dirty="0"/>
          </a:p>
        </p:txBody>
      </p:sp>
      <p:sp>
        <p:nvSpPr>
          <p:cNvPr id="3" name="Cloud Callout 2"/>
          <p:cNvSpPr/>
          <p:nvPr/>
        </p:nvSpPr>
        <p:spPr>
          <a:xfrm>
            <a:off x="976342" y="3303036"/>
            <a:ext cx="2013577" cy="1613119"/>
          </a:xfrm>
          <a:prstGeom prst="cloudCallout">
            <a:avLst>
              <a:gd name="adj1" fmla="val 66482"/>
              <a:gd name="adj2" fmla="val 29409"/>
            </a:avLst>
          </a:prstGeom>
          <a:solidFill>
            <a:srgbClr val="2B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loud Callout 4"/>
          <p:cNvSpPr/>
          <p:nvPr/>
        </p:nvSpPr>
        <p:spPr>
          <a:xfrm>
            <a:off x="6179682" y="3206249"/>
            <a:ext cx="2108347" cy="1709906"/>
          </a:xfrm>
          <a:prstGeom prst="cloudCallout">
            <a:avLst>
              <a:gd name="adj1" fmla="val -72751"/>
              <a:gd name="adj2" fmla="val 17409"/>
            </a:avLst>
          </a:prstGeom>
          <a:solidFill>
            <a:srgbClr val="2B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2" y="3206249"/>
            <a:ext cx="2124389" cy="2124389"/>
          </a:xfrm>
          <a:prstGeom prst="rect">
            <a:avLst/>
          </a:prstGeom>
        </p:spPr>
      </p:pic>
      <p:pic>
        <p:nvPicPr>
          <p:cNvPr id="2" name="Picture 1" descr="Heart eyes-01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33" y="3379237"/>
            <a:ext cx="1384518" cy="1384518"/>
          </a:xfrm>
          <a:prstGeom prst="rect">
            <a:avLst/>
          </a:prstGeom>
        </p:spPr>
      </p:pic>
      <p:pic>
        <p:nvPicPr>
          <p:cNvPr id="7" name="Picture 6" descr="Artboard 4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58" y="3451063"/>
            <a:ext cx="1224442" cy="122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2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98971" y="1791220"/>
            <a:ext cx="76055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Sometimes when we are online it’s hard to tell what will upset someone and what will make them laugh. </a:t>
            </a:r>
          </a:p>
          <a:p>
            <a:pPr algn="ctr"/>
            <a:endParaRPr lang="en-GB" sz="2000" dirty="0">
              <a:solidFill>
                <a:srgbClr val="2BA1FF"/>
              </a:solidFill>
              <a:latin typeface="Arial"/>
              <a:cs typeface="Arial"/>
            </a:endParaRPr>
          </a:p>
          <a:p>
            <a:pPr algn="ctr"/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When we communicate using the internet we can’t be sure if other people will always understand what we mean, because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…</a:t>
            </a:r>
            <a:endParaRPr lang="en-GB" dirty="0">
              <a:latin typeface="VAG Rounded" panose="020B0500000000000000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151467" y="3547531"/>
            <a:ext cx="6273800" cy="579702"/>
            <a:chOff x="1634067" y="3623733"/>
            <a:chExt cx="6273800" cy="579702"/>
          </a:xfrm>
        </p:grpSpPr>
        <p:sp>
          <p:nvSpPr>
            <p:cNvPr id="2" name="Rectangle 1"/>
            <p:cNvSpPr/>
            <p:nvPr/>
          </p:nvSpPr>
          <p:spPr bwMode="auto">
            <a:xfrm>
              <a:off x="1634067" y="3623733"/>
              <a:ext cx="6011333" cy="579702"/>
            </a:xfrm>
            <a:prstGeom prst="rect">
              <a:avLst/>
            </a:prstGeom>
            <a:solidFill>
              <a:srgbClr val="2BA1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701799" y="3733800"/>
              <a:ext cx="62060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chemeClr val="bg1"/>
                  </a:solidFill>
                  <a:latin typeface="Arial"/>
                  <a:cs typeface="Arial"/>
                </a:rPr>
                <a:t>We can’t always use body language or facial expressions</a:t>
              </a:r>
              <a:r>
                <a:rPr lang="en-GB" sz="1600" dirty="0" smtClean="0">
                  <a:solidFill>
                    <a:schemeClr val="bg1"/>
                  </a:solidFill>
                  <a:latin typeface="Arial"/>
                  <a:cs typeface="Arial"/>
                </a:rPr>
                <a:t>.</a:t>
              </a:r>
              <a:endParaRPr lang="en-GB" sz="16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667934" y="4203322"/>
            <a:ext cx="6011333" cy="504032"/>
            <a:chOff x="1828800" y="4258197"/>
            <a:chExt cx="6011333" cy="504032"/>
          </a:xfrm>
        </p:grpSpPr>
        <p:sp>
          <p:nvSpPr>
            <p:cNvPr id="7" name="Rectangle 6"/>
            <p:cNvSpPr/>
            <p:nvPr/>
          </p:nvSpPr>
          <p:spPr bwMode="auto">
            <a:xfrm>
              <a:off x="1828800" y="4258197"/>
              <a:ext cx="6011333" cy="504032"/>
            </a:xfrm>
            <a:prstGeom prst="rect">
              <a:avLst/>
            </a:prstGeom>
            <a:solidFill>
              <a:srgbClr val="2BA1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71139" y="4343400"/>
              <a:ext cx="5638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solidFill>
                    <a:schemeClr val="bg1"/>
                  </a:solidFill>
                  <a:latin typeface="Arial"/>
                  <a:cs typeface="Arial"/>
                </a:rPr>
                <a:t>In a message you can’t always express your tone of voice</a:t>
              </a:r>
              <a:endParaRPr lang="en-GB" sz="16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142066" y="4859867"/>
            <a:ext cx="6273800" cy="550333"/>
            <a:chOff x="2142066" y="4859867"/>
            <a:chExt cx="6273800" cy="550333"/>
          </a:xfrm>
        </p:grpSpPr>
        <p:sp>
          <p:nvSpPr>
            <p:cNvPr id="8" name="Rectangle 7"/>
            <p:cNvSpPr/>
            <p:nvPr/>
          </p:nvSpPr>
          <p:spPr bwMode="auto">
            <a:xfrm>
              <a:off x="2142066" y="4859867"/>
              <a:ext cx="6273800" cy="550333"/>
            </a:xfrm>
            <a:prstGeom prst="rect">
              <a:avLst/>
            </a:prstGeom>
            <a:solidFill>
              <a:srgbClr val="2BA1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42066" y="4961466"/>
              <a:ext cx="602826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solidFill>
                    <a:schemeClr val="bg1"/>
                  </a:solidFill>
                  <a:latin typeface="Arial"/>
                  <a:cs typeface="Arial"/>
                </a:rPr>
                <a:t>We might find something funny, but someone else finds is mean</a:t>
              </a:r>
              <a:endParaRPr lang="en-GB" sz="16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999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2351" y="1086257"/>
            <a:ext cx="8566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You will now see 5 different ways people behaved online</a:t>
            </a: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lang="en-GB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4187" y="2271438"/>
            <a:ext cx="674941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do</a:t>
            </a:r>
          </a:p>
          <a:p>
            <a:pPr marL="0" indent="0" algn="ctr">
              <a:buNone/>
            </a:pPr>
            <a:endParaRPr lang="en-GB" b="1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not sure this is okay</a:t>
            </a:r>
          </a:p>
          <a:p>
            <a:pPr marL="0" indent="0" algn="ctr">
              <a:buNone/>
            </a:pPr>
            <a:endParaRPr lang="en-GB" b="1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dirty="0" smtClean="0">
                <a:solidFill>
                  <a:srgbClr val="FF6600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FF6600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dirty="0"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9125" y="1714501"/>
            <a:ext cx="8215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Decide how you feel about each one using these actions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80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63300" y="1657947"/>
            <a:ext cx="7862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2BA1FF"/>
                </a:solidFill>
                <a:latin typeface="Arial"/>
                <a:cs typeface="Arial"/>
              </a:rPr>
              <a:t>1.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Mikala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 takes a really silly photo of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Abi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.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Later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on,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Mikala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 shares it with some other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friends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without checking with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Abi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.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320904" y="4174028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681" y="2613331"/>
            <a:ext cx="2031802" cy="2637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16172" y="5250964"/>
            <a:ext cx="26234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Pezibear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5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47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4" y="1657947"/>
            <a:ext cx="7862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2.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Josh sees Kerry upset at school. He knows her favourite animals are dogs, so later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on he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finds a funny video of some puppies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and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sends it to Kerry.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4705" y="5311700"/>
            <a:ext cx="26234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Teerasuwat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199" y="3327838"/>
            <a:ext cx="3015317" cy="20102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9136" y="4239511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6146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5" y="1657947"/>
            <a:ext cx="53660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3.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Afua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 falls in the mud in the park.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Her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brother films her falling over, and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sends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it to her because he thinks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she’ll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find it funny too.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28129" y="5311700"/>
            <a:ext cx="20100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Bunzellisa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220" y="2031641"/>
            <a:ext cx="2449794" cy="32800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6802" y="4251003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958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5" y="1657947"/>
            <a:ext cx="536604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4.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Martha logs in to her favourite game that she plays with her friends from school. She makes a mistake and loses all the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points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they had won yesterday. Her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friends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get angry, and make her leave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the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game.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27787" y="5074457"/>
            <a:ext cx="174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Clkr-Free-Vector-</a:t>
            </a:r>
            <a:r>
              <a:rPr lang="en-GB" sz="900" dirty="0" smtClean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Images</a:t>
            </a:r>
            <a:r>
              <a:rPr lang="en-GB" sz="9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9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900" dirty="0" smtClean="0">
                <a:solidFill>
                  <a:srgbClr val="2BA1FF"/>
                </a:solidFill>
                <a:latin typeface="Arial"/>
                <a:cs typeface="Arial"/>
              </a:rPr>
              <a:t>licensed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841" y="2650737"/>
            <a:ext cx="3233895" cy="22637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7175" y="4174028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46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5" y="1657947"/>
            <a:ext cx="536604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5. </a:t>
            </a:r>
            <a:r>
              <a:rPr lang="en-GB" sz="2000" dirty="0" err="1">
                <a:solidFill>
                  <a:srgbClr val="2BA1FF"/>
                </a:solidFill>
                <a:latin typeface="Arial"/>
                <a:cs typeface="Arial"/>
              </a:rPr>
              <a:t>Siddiq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 gets a new haircut.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After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school he gets a message from someone saying that they don’t like it.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A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couple of other people see this, and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start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saying other upsetting things to him. 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3444" y="4551943"/>
            <a:ext cx="174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OpenClipart-Vectors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06762">
            <a:off x="5499355" y="2431051"/>
            <a:ext cx="3293554" cy="2660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2268" y="4008586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020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06564" y="1833558"/>
            <a:ext cx="828337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rgbClr val="2BA1FF"/>
                </a:solidFill>
                <a:latin typeface="Arial"/>
                <a:cs typeface="Arial"/>
              </a:rPr>
              <a:t>Different people will find </a:t>
            </a: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>different </a:t>
            </a:r>
            <a:r>
              <a:rPr lang="en-GB" sz="3600" b="1" dirty="0">
                <a:solidFill>
                  <a:srgbClr val="2BA1FF"/>
                </a:solidFill>
                <a:latin typeface="Arial"/>
                <a:cs typeface="Arial"/>
              </a:rPr>
              <a:t>things upsetting, </a:t>
            </a: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>mean</a:t>
            </a:r>
            <a:r>
              <a:rPr lang="en-GB" sz="3600" b="1" dirty="0">
                <a:solidFill>
                  <a:srgbClr val="2BA1FF"/>
                </a:solidFill>
                <a:latin typeface="Arial"/>
                <a:cs typeface="Arial"/>
              </a:rPr>
              <a:t>, funny or interesting.</a:t>
            </a:r>
          </a:p>
          <a:p>
            <a:pPr marL="0" indent="0" algn="ctr">
              <a:buNone/>
            </a:pPr>
            <a:endParaRPr lang="en-GB" dirty="0">
              <a:solidFill>
                <a:srgbClr val="2BA1FF"/>
              </a:solidFill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However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, in general we all need the same key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ingredients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from our friends and family to be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happy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online.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53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807" y="645208"/>
            <a:ext cx="8689068" cy="683641"/>
          </a:xfrm>
        </p:spPr>
        <p:txBody>
          <a:bodyPr/>
          <a:lstStyle/>
          <a:p>
            <a:pPr algn="r"/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What are the key ingredients we need to </a:t>
            </a:r>
            <a:r>
              <a:rPr lang="en-GB" sz="2800" dirty="0" smtClean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en-GB" sz="2800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2800" dirty="0" smtClean="0">
                <a:solidFill>
                  <a:schemeClr val="bg1"/>
                </a:solidFill>
                <a:latin typeface="Arial"/>
                <a:cs typeface="Arial"/>
              </a:rPr>
              <a:t>feel </a:t>
            </a:r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happy and good about ourselves online?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6734" y="2767136"/>
            <a:ext cx="19929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Sharing things with other to cheer them up or make them </a:t>
            </a: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>laugh</a:t>
            </a:r>
            <a:endParaRPr lang="en-GB" sz="16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0868" y="4639789"/>
            <a:ext cx="159881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Making positive </a:t>
            </a: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>choices online</a:t>
            </a:r>
            <a:endParaRPr lang="en-GB" sz="16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08188" y="4393568"/>
            <a:ext cx="2209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Checking with others before about the things we share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35078" y="2029827"/>
            <a:ext cx="26829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kern="1200" dirty="0" smtClean="0">
                <a:solidFill>
                  <a:srgbClr val="2BA1FF"/>
                </a:solidFill>
                <a:latin typeface="Arial"/>
                <a:cs typeface="Arial"/>
              </a:rPr>
              <a:t>Knowing what to do if something goes wrong</a:t>
            </a:r>
            <a:endParaRPr lang="en-GB" sz="1600" kern="12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88221" y="3089557"/>
            <a:ext cx="2029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kern="1200" dirty="0" smtClean="0">
                <a:solidFill>
                  <a:srgbClr val="2BA1FF"/>
                </a:solidFill>
                <a:latin typeface="Arial"/>
                <a:cs typeface="Arial"/>
              </a:rPr>
              <a:t>Taking regular breaks from the internet</a:t>
            </a:r>
            <a:endParaRPr lang="en-GB" sz="1600" kern="12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307" y="1934333"/>
            <a:ext cx="2423971" cy="31627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182">
            <a:off x="3927353" y="2525258"/>
            <a:ext cx="576336" cy="576336"/>
          </a:xfrm>
          <a:prstGeom prst="rect">
            <a:avLst/>
          </a:prstGeom>
        </p:spPr>
      </p:pic>
      <p:pic>
        <p:nvPicPr>
          <p:cNvPr id="11" name="Picture 10" descr="Heart eyes-01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290" y="2767136"/>
            <a:ext cx="836460" cy="836460"/>
          </a:xfrm>
          <a:prstGeom prst="rect">
            <a:avLst/>
          </a:prstGeom>
        </p:spPr>
      </p:pic>
      <p:pic>
        <p:nvPicPr>
          <p:cNvPr id="13" name="Picture 12" descr="Sunglasses-01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354" y="2155373"/>
            <a:ext cx="658053" cy="658053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2990674" y="1875389"/>
            <a:ext cx="1180333" cy="694711"/>
            <a:chOff x="2990674" y="1875389"/>
            <a:chExt cx="1180333" cy="694711"/>
          </a:xfrm>
        </p:grpSpPr>
        <p:sp>
          <p:nvSpPr>
            <p:cNvPr id="10" name="Can 9"/>
            <p:cNvSpPr/>
            <p:nvPr/>
          </p:nvSpPr>
          <p:spPr>
            <a:xfrm rot="7226008">
              <a:off x="3218172" y="1647891"/>
              <a:ext cx="694711" cy="1149707"/>
            </a:xfrm>
            <a:prstGeom prst="can">
              <a:avLst/>
            </a:prstGeom>
            <a:solidFill>
              <a:srgbClr val="2BA1FF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endParaRPr lang="en-GB" sz="2000" dirty="0"/>
            </a:p>
          </p:txBody>
        </p:sp>
        <p:sp>
          <p:nvSpPr>
            <p:cNvPr id="14" name="TextBox 13"/>
            <p:cNvSpPr txBox="1"/>
            <p:nvPr/>
          </p:nvSpPr>
          <p:spPr>
            <a:xfrm rot="1751004">
              <a:off x="3089015" y="1970786"/>
              <a:ext cx="108199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solidFill>
                    <a:schemeClr val="bg1"/>
                  </a:solidFill>
                  <a:latin typeface="Arial"/>
                  <a:cs typeface="Arial"/>
                </a:rPr>
                <a:t>Helping </a:t>
              </a:r>
              <a:br>
                <a:rPr lang="en-GB" sz="1000" dirty="0" smtClean="0">
                  <a:solidFill>
                    <a:schemeClr val="bg1"/>
                  </a:solidFill>
                  <a:latin typeface="Arial"/>
                  <a:cs typeface="Arial"/>
                </a:rPr>
              </a:br>
              <a:r>
                <a:rPr lang="en-GB" sz="1000" dirty="0" smtClean="0">
                  <a:solidFill>
                    <a:schemeClr val="bg1"/>
                  </a:solidFill>
                  <a:latin typeface="Arial"/>
                  <a:cs typeface="Arial"/>
                </a:rPr>
                <a:t>our friends online</a:t>
              </a:r>
              <a:endParaRPr lang="en-GB" sz="10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043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5469" y="2947917"/>
            <a:ext cx="709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Why does it matter what I share online?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3634304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2tW50CD6Aw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17511" y="1801931"/>
            <a:ext cx="5992124" cy="337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6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6287" y="1801504"/>
            <a:ext cx="71923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old do you have to be for: </a:t>
            </a:r>
          </a:p>
          <a:p>
            <a:endParaRPr lang="en-GB" dirty="0"/>
          </a:p>
          <a:p>
            <a:r>
              <a:rPr lang="en-GB" dirty="0" smtClean="0"/>
              <a:t>Facebook?</a:t>
            </a:r>
          </a:p>
          <a:p>
            <a:r>
              <a:rPr lang="en-GB" dirty="0" smtClean="0"/>
              <a:t>Snapchat?</a:t>
            </a:r>
          </a:p>
          <a:p>
            <a:r>
              <a:rPr lang="en-GB" dirty="0" smtClean="0"/>
              <a:t>YouTube?</a:t>
            </a:r>
          </a:p>
          <a:p>
            <a:r>
              <a:rPr lang="en-GB" dirty="0" err="1" smtClean="0"/>
              <a:t>Whatsapp</a:t>
            </a:r>
            <a:r>
              <a:rPr lang="en-GB" dirty="0" smtClean="0"/>
              <a:t>?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75037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ocial media age rat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61" y="1673532"/>
            <a:ext cx="6943345" cy="347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41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2735" y="305482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FF0000"/>
                </a:solidFill>
                <a:hlinkClick r:id="rId2"/>
              </a:rPr>
              <a:t>http://</a:t>
            </a:r>
            <a:r>
              <a:rPr lang="en-GB" dirty="0" smtClean="0">
                <a:solidFill>
                  <a:srgbClr val="FF0000"/>
                </a:solidFill>
                <a:hlinkClick r:id="rId2"/>
              </a:rPr>
              <a:t>www.bbc.co.uk/newsround/38992576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275" y="1774209"/>
            <a:ext cx="74380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What are terms and conditions?</a:t>
            </a:r>
          </a:p>
          <a:p>
            <a:r>
              <a:rPr lang="en-GB" sz="3600" dirty="0" smtClean="0"/>
              <a:t>Why are they there?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275" y="2494342"/>
            <a:ext cx="3736075" cy="21015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6275" y="4595884"/>
            <a:ext cx="3736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Speak to an adult you trust if you are not sure about </a:t>
            </a:r>
            <a:r>
              <a:rPr lang="en-US" sz="1800" dirty="0" smtClean="0"/>
              <a:t>anything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075562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30135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www.bbc.co.uk/newsround/13910067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21308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351</TotalTime>
  <Words>786</Words>
  <Application>Microsoft Office PowerPoint</Application>
  <PresentationFormat>On-screen Show (4:3)</PresentationFormat>
  <Paragraphs>111</Paragraphs>
  <Slides>23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ＭＳ Ｐゴシック</vt:lpstr>
      <vt:lpstr>Arial</vt:lpstr>
      <vt:lpstr>Calibri</vt:lpstr>
      <vt:lpstr>Century Gothic</vt:lpstr>
      <vt:lpstr>Goudy Stout</vt:lpstr>
      <vt:lpstr>Times New Roman</vt:lpstr>
      <vt:lpstr>VAG Rounded</vt:lpstr>
      <vt:lpstr>Default Theme</vt:lpstr>
      <vt:lpstr>Create, connect and share respect:  A better internet starts with you!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the key ingredients we need to  feel happy and good about ourselves online?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Jones</dc:creator>
  <cp:lastModifiedBy>Caroline Allen-Rogers</cp:lastModifiedBy>
  <cp:revision>27</cp:revision>
  <dcterms:created xsi:type="dcterms:W3CDTF">2017-11-28T12:13:31Z</dcterms:created>
  <dcterms:modified xsi:type="dcterms:W3CDTF">2018-02-06T10:14:55Z</dcterms:modified>
</cp:coreProperties>
</file>